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1" r:id="rId1"/>
  </p:sldMasterIdLst>
  <p:notesMasterIdLst>
    <p:notesMasterId r:id="rId13"/>
  </p:notesMasterIdLst>
  <p:sldIdLst>
    <p:sldId id="264" r:id="rId2"/>
    <p:sldId id="372" r:id="rId3"/>
    <p:sldId id="303" r:id="rId4"/>
    <p:sldId id="375" r:id="rId5"/>
    <p:sldId id="377" r:id="rId6"/>
    <p:sldId id="378" r:id="rId7"/>
    <p:sldId id="379" r:id="rId8"/>
    <p:sldId id="381" r:id="rId9"/>
    <p:sldId id="382" r:id="rId10"/>
    <p:sldId id="373" r:id="rId11"/>
    <p:sldId id="366"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9">
          <p15:clr>
            <a:srgbClr val="9AA0A6"/>
          </p15:clr>
        </p15:guide>
        <p15:guide id="2" pos="5207">
          <p15:clr>
            <a:srgbClr val="9AA0A6"/>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D5CE5F-D286-4477-9EB3-3B057F6A283C}">
  <a:tblStyle styleId="{A4D5CE5F-D286-4477-9EB3-3B057F6A283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93333" autoAdjust="0"/>
  </p:normalViewPr>
  <p:slideViewPr>
    <p:cSldViewPr snapToGrid="0">
      <p:cViewPr varScale="1">
        <p:scale>
          <a:sx n="129" d="100"/>
          <a:sy n="129" d="100"/>
        </p:scale>
        <p:origin x="150" y="222"/>
      </p:cViewPr>
      <p:guideLst>
        <p:guide pos="239"/>
        <p:guide pos="5207"/>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217a04489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b217a04489_8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 small angle approximation 5th order approximation control system of a quadcopter was utilized. Single yaw-axis movement between setpoints can vary due to changes to angular momentum. The control system prioritizes following the trajectory setpoint to a certain degree. The control system was developed using Gazebo simulations and had been adapted to a quadcopter airframe and implemented using </a:t>
            </a:r>
            <a:r>
              <a:rPr lang="en-US" dirty="0" err="1"/>
              <a:t>PixHawk</a:t>
            </a:r>
            <a:r>
              <a:rPr lang="en-US" dirty="0"/>
              <a:t> drone hardware and an offboard Raspberry Pi 4. The control law is designed to reference GPS data and the position of the Sun which will send position and trajectory commands to the control. The yaw position commands are controlled by a Proportional-Integral-Derivative (PID) controller and an Extended Kalman-Filter (EKF) filter for the local sensors. The roll and pitch axes are to be objectively ignored. Progress of the software/middleware adaptation shall be discussed.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217a04489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b217a04489_2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1864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b217a04489_2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gb217a04489_2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0966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b217a04489_2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gb217a04489_2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217a04489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b217a04489_2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11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217a04489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b217a04489_2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52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217a04489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b217a04489_2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483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217a04489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b217a04489_2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a:solidFill>
                  <a:srgbClr val="303030"/>
                </a:solidFill>
                <a:effectLst/>
                <a:highlight>
                  <a:srgbClr val="FFFFFF"/>
                </a:highlight>
                <a:latin typeface="Open Sans" panose="020F0502020204030204" pitchFamily="34" charset="0"/>
              </a:rPr>
              <a:t>A controller with derivative (or rate) action looks at how fast the process variable changes per unit of time, and takes action proportional to that rate of change. Contrast that to integral (reset) action, which represents the “impatience” of the controller, derivative (rate) action represents the “cautious” side of the controller.</a:t>
            </a:r>
            <a:endParaRPr dirty="0"/>
          </a:p>
        </p:txBody>
      </p:sp>
    </p:spTree>
    <p:extLst>
      <p:ext uri="{BB962C8B-B14F-4D97-AF65-F5344CB8AC3E}">
        <p14:creationId xmlns:p14="http://schemas.microsoft.com/office/powerpoint/2010/main" val="366507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217a04489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b217a04489_2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4618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217a04489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b217a04489_2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2539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4/9/2024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3982423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7848085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939647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E8E8E8"/>
        </a:solidFill>
        <a:effectLst/>
      </p:bgPr>
    </p:bg>
    <p:spTree>
      <p:nvGrpSpPr>
        <p:cNvPr id="1" name="Shape 16"/>
        <p:cNvGrpSpPr/>
        <p:nvPr/>
      </p:nvGrpSpPr>
      <p:grpSpPr>
        <a:xfrm>
          <a:off x="0" y="0"/>
          <a:ext cx="0" cy="0"/>
          <a:chOff x="0" y="0"/>
          <a:chExt cx="0" cy="0"/>
        </a:xfrm>
      </p:grpSpPr>
      <p:sp>
        <p:nvSpPr>
          <p:cNvPr id="18" name="Google Shape;18;p4"/>
          <p:cNvSpPr txBox="1">
            <a:spLocks noGrp="1"/>
          </p:cNvSpPr>
          <p:nvPr>
            <p:ph type="ctrTitle"/>
          </p:nvPr>
        </p:nvSpPr>
        <p:spPr>
          <a:xfrm>
            <a:off x="736625" y="1362325"/>
            <a:ext cx="8047200" cy="20526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800"/>
              <a:buFont typeface="Arial"/>
              <a:buNone/>
              <a:defRPr sz="4800" b="1" i="0" u="none" strike="noStrike" cap="none">
                <a:solidFill>
                  <a:schemeClr val="dk1"/>
                </a:solidFill>
                <a:highlight>
                  <a:schemeClr val="lt1"/>
                </a:highlight>
                <a:latin typeface="Arial"/>
                <a:ea typeface="Arial"/>
                <a:cs typeface="Arial"/>
                <a:sym typeface="Arial"/>
              </a:defRPr>
            </a:lvl1pPr>
            <a:lvl2pPr lvl="1" algn="ctr" rtl="0">
              <a:lnSpc>
                <a:spcPct val="90000"/>
              </a:lnSpc>
              <a:spcBef>
                <a:spcPts val="0"/>
              </a:spcBef>
              <a:spcAft>
                <a:spcPts val="0"/>
              </a:spcAft>
              <a:buClr>
                <a:schemeClr val="dk1"/>
              </a:buClr>
              <a:buSzPts val="1400"/>
              <a:buFont typeface="Arial"/>
              <a:buNone/>
              <a:defRPr sz="5200" b="1">
                <a:solidFill>
                  <a:schemeClr val="dk1"/>
                </a:solidFill>
              </a:defRPr>
            </a:lvl2pPr>
            <a:lvl3pPr lvl="2" algn="ctr" rtl="0">
              <a:lnSpc>
                <a:spcPct val="90000"/>
              </a:lnSpc>
              <a:spcBef>
                <a:spcPts val="0"/>
              </a:spcBef>
              <a:spcAft>
                <a:spcPts val="0"/>
              </a:spcAft>
              <a:buClr>
                <a:schemeClr val="dk1"/>
              </a:buClr>
              <a:buSzPts val="1400"/>
              <a:buFont typeface="Arial"/>
              <a:buNone/>
              <a:defRPr sz="5200" b="1">
                <a:solidFill>
                  <a:schemeClr val="dk1"/>
                </a:solidFill>
              </a:defRPr>
            </a:lvl3pPr>
            <a:lvl4pPr lvl="3" algn="ctr" rtl="0">
              <a:lnSpc>
                <a:spcPct val="90000"/>
              </a:lnSpc>
              <a:spcBef>
                <a:spcPts val="0"/>
              </a:spcBef>
              <a:spcAft>
                <a:spcPts val="0"/>
              </a:spcAft>
              <a:buClr>
                <a:schemeClr val="dk1"/>
              </a:buClr>
              <a:buSzPts val="1400"/>
              <a:buFont typeface="Arial"/>
              <a:buNone/>
              <a:defRPr sz="5200" b="1">
                <a:solidFill>
                  <a:schemeClr val="dk1"/>
                </a:solidFill>
              </a:defRPr>
            </a:lvl4pPr>
            <a:lvl5pPr lvl="4" algn="ctr" rtl="0">
              <a:lnSpc>
                <a:spcPct val="90000"/>
              </a:lnSpc>
              <a:spcBef>
                <a:spcPts val="0"/>
              </a:spcBef>
              <a:spcAft>
                <a:spcPts val="0"/>
              </a:spcAft>
              <a:buClr>
                <a:schemeClr val="dk1"/>
              </a:buClr>
              <a:buSzPts val="1400"/>
              <a:buFont typeface="Arial"/>
              <a:buNone/>
              <a:defRPr sz="5200" b="1">
                <a:solidFill>
                  <a:schemeClr val="dk1"/>
                </a:solidFill>
              </a:defRPr>
            </a:lvl5pPr>
            <a:lvl6pPr lvl="5" algn="ctr" rtl="0">
              <a:lnSpc>
                <a:spcPct val="90000"/>
              </a:lnSpc>
              <a:spcBef>
                <a:spcPts val="0"/>
              </a:spcBef>
              <a:spcAft>
                <a:spcPts val="0"/>
              </a:spcAft>
              <a:buClr>
                <a:schemeClr val="dk1"/>
              </a:buClr>
              <a:buSzPts val="1400"/>
              <a:buFont typeface="Arial"/>
              <a:buNone/>
              <a:defRPr sz="5200" b="1">
                <a:solidFill>
                  <a:schemeClr val="dk1"/>
                </a:solidFill>
              </a:defRPr>
            </a:lvl6pPr>
            <a:lvl7pPr lvl="6" algn="ctr" rtl="0">
              <a:lnSpc>
                <a:spcPct val="90000"/>
              </a:lnSpc>
              <a:spcBef>
                <a:spcPts val="0"/>
              </a:spcBef>
              <a:spcAft>
                <a:spcPts val="0"/>
              </a:spcAft>
              <a:buClr>
                <a:schemeClr val="dk1"/>
              </a:buClr>
              <a:buSzPts val="1400"/>
              <a:buFont typeface="Arial"/>
              <a:buNone/>
              <a:defRPr sz="5200" b="1">
                <a:solidFill>
                  <a:schemeClr val="dk1"/>
                </a:solidFill>
              </a:defRPr>
            </a:lvl7pPr>
            <a:lvl8pPr lvl="7" algn="ctr" rtl="0">
              <a:lnSpc>
                <a:spcPct val="90000"/>
              </a:lnSpc>
              <a:spcBef>
                <a:spcPts val="0"/>
              </a:spcBef>
              <a:spcAft>
                <a:spcPts val="0"/>
              </a:spcAft>
              <a:buClr>
                <a:schemeClr val="dk1"/>
              </a:buClr>
              <a:buSzPts val="1400"/>
              <a:buFont typeface="Arial"/>
              <a:buNone/>
              <a:defRPr sz="5200" b="1">
                <a:solidFill>
                  <a:schemeClr val="dk1"/>
                </a:solidFill>
              </a:defRPr>
            </a:lvl8pPr>
            <a:lvl9pPr lvl="8" algn="ctr" rtl="0">
              <a:lnSpc>
                <a:spcPct val="90000"/>
              </a:lnSpc>
              <a:spcBef>
                <a:spcPts val="0"/>
              </a:spcBef>
              <a:spcAft>
                <a:spcPts val="0"/>
              </a:spcAft>
              <a:buClr>
                <a:schemeClr val="dk1"/>
              </a:buClr>
              <a:buSzPts val="1400"/>
              <a:buFont typeface="Arial"/>
              <a:buNone/>
              <a:defRPr sz="5200" b="1">
                <a:solidFill>
                  <a:schemeClr val="dk1"/>
                </a:solidFill>
              </a:defRPr>
            </a:lvl9pPr>
          </a:lstStyle>
          <a:p>
            <a:endParaRPr/>
          </a:p>
        </p:txBody>
      </p:sp>
      <p:sp>
        <p:nvSpPr>
          <p:cNvPr id="20" name="Google Shape;20;p4"/>
          <p:cNvSpPr txBox="1">
            <a:spLocks noGrp="1"/>
          </p:cNvSpPr>
          <p:nvPr>
            <p:ph type="body" idx="1"/>
          </p:nvPr>
        </p:nvSpPr>
        <p:spPr>
          <a:xfrm>
            <a:off x="4572000" y="3952875"/>
            <a:ext cx="4107900" cy="931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None/>
              <a:defRPr sz="1400" b="1" i="0" u="none" strike="noStrike" cap="none">
                <a:solidFill>
                  <a:srgbClr val="000000"/>
                </a:solidFill>
              </a:defRPr>
            </a:lvl1pPr>
            <a:lvl2pPr marL="914400" marR="0" lvl="1" indent="-228600" algn="l" rtl="0">
              <a:lnSpc>
                <a:spcPct val="100000"/>
              </a:lnSpc>
              <a:spcBef>
                <a:spcPts val="0"/>
              </a:spcBef>
              <a:spcAft>
                <a:spcPts val="0"/>
              </a:spcAft>
              <a:buClr>
                <a:srgbClr val="000000"/>
              </a:buClr>
              <a:buSzPts val="1100"/>
              <a:buNone/>
              <a:defRPr sz="1100" i="0" u="none" strike="noStrike" cap="none">
                <a:solidFill>
                  <a:srgbClr val="000000"/>
                </a:solidFill>
              </a:defRPr>
            </a:lvl2pPr>
            <a:lvl3pPr marL="1371600" marR="0" lvl="2" indent="-228600" algn="l" rtl="0">
              <a:lnSpc>
                <a:spcPct val="100000"/>
              </a:lnSpc>
              <a:spcBef>
                <a:spcPts val="0"/>
              </a:spcBef>
              <a:spcAft>
                <a:spcPts val="0"/>
              </a:spcAft>
              <a:buClr>
                <a:srgbClr val="000000"/>
              </a:buClr>
              <a:buSzPts val="1100"/>
              <a:buNone/>
              <a:defRPr sz="1100" i="0" u="none" strike="noStrike" cap="none">
                <a:solidFill>
                  <a:srgbClr val="000000"/>
                </a:solidFill>
              </a:defRPr>
            </a:lvl3pPr>
            <a:lvl4pPr marL="1828800" marR="0" lvl="3" indent="-228600" algn="l" rtl="0">
              <a:lnSpc>
                <a:spcPct val="100000"/>
              </a:lnSpc>
              <a:spcBef>
                <a:spcPts val="0"/>
              </a:spcBef>
              <a:spcAft>
                <a:spcPts val="0"/>
              </a:spcAft>
              <a:buClr>
                <a:srgbClr val="000000"/>
              </a:buClr>
              <a:buSzPts val="1100"/>
              <a:buNone/>
              <a:defRPr sz="1100" i="0" u="none" strike="noStrike" cap="none">
                <a:solidFill>
                  <a:srgbClr val="000000"/>
                </a:solidFill>
              </a:defRPr>
            </a:lvl4pPr>
            <a:lvl5pPr marL="2286000" marR="0" lvl="4" indent="-228600" algn="l" rtl="0">
              <a:lnSpc>
                <a:spcPct val="100000"/>
              </a:lnSpc>
              <a:spcBef>
                <a:spcPts val="0"/>
              </a:spcBef>
              <a:spcAft>
                <a:spcPts val="0"/>
              </a:spcAft>
              <a:buClr>
                <a:srgbClr val="000000"/>
              </a:buClr>
              <a:buSzPts val="1100"/>
              <a:buNone/>
              <a:defRPr sz="1100" i="0" u="none" strike="noStrike" cap="none">
                <a:solidFill>
                  <a:srgbClr val="000000"/>
                </a:solidFill>
              </a:defRPr>
            </a:lvl5pPr>
            <a:lvl6pPr marL="2743200" marR="0" lvl="5" indent="-228600" algn="l" rtl="0">
              <a:lnSpc>
                <a:spcPct val="100000"/>
              </a:lnSpc>
              <a:spcBef>
                <a:spcPts val="0"/>
              </a:spcBef>
              <a:spcAft>
                <a:spcPts val="0"/>
              </a:spcAft>
              <a:buClr>
                <a:srgbClr val="000000"/>
              </a:buClr>
              <a:buSzPts val="1100"/>
              <a:buNone/>
              <a:defRPr sz="1100" i="0" u="none" strike="noStrike" cap="none">
                <a:solidFill>
                  <a:srgbClr val="000000"/>
                </a:solidFill>
              </a:defRPr>
            </a:lvl6pPr>
            <a:lvl7pPr marL="3200400" marR="0" lvl="6" indent="-228600" algn="l" rtl="0">
              <a:lnSpc>
                <a:spcPct val="100000"/>
              </a:lnSpc>
              <a:spcBef>
                <a:spcPts val="0"/>
              </a:spcBef>
              <a:spcAft>
                <a:spcPts val="0"/>
              </a:spcAft>
              <a:buClr>
                <a:srgbClr val="000000"/>
              </a:buClr>
              <a:buSzPts val="1100"/>
              <a:buNone/>
              <a:defRPr sz="1100" i="0" u="none" strike="noStrike" cap="none">
                <a:solidFill>
                  <a:srgbClr val="000000"/>
                </a:solidFill>
              </a:defRPr>
            </a:lvl7pPr>
            <a:lvl8pPr marL="3657600" marR="0" lvl="7" indent="-228600" algn="l" rtl="0">
              <a:lnSpc>
                <a:spcPct val="100000"/>
              </a:lnSpc>
              <a:spcBef>
                <a:spcPts val="0"/>
              </a:spcBef>
              <a:spcAft>
                <a:spcPts val="0"/>
              </a:spcAft>
              <a:buClr>
                <a:srgbClr val="000000"/>
              </a:buClr>
              <a:buSzPts val="1100"/>
              <a:buNone/>
              <a:defRPr sz="1100" i="0" u="none" strike="noStrike" cap="none">
                <a:solidFill>
                  <a:srgbClr val="000000"/>
                </a:solidFill>
              </a:defRPr>
            </a:lvl8pPr>
            <a:lvl9pPr marL="4114800" marR="0" lvl="8" indent="-228600" algn="l" rtl="0">
              <a:lnSpc>
                <a:spcPct val="100000"/>
              </a:lnSpc>
              <a:spcBef>
                <a:spcPts val="0"/>
              </a:spcBef>
              <a:spcAft>
                <a:spcPts val="0"/>
              </a:spcAft>
              <a:buClr>
                <a:srgbClr val="000000"/>
              </a:buClr>
              <a:buSzPts val="1100"/>
              <a:buNone/>
              <a:defRPr sz="1100" i="0" u="none" strike="noStrike" cap="none">
                <a:solidFill>
                  <a:srgbClr val="000000"/>
                </a:solidFill>
              </a:defRPr>
            </a:lvl9pPr>
          </a:lstStyle>
          <a:p>
            <a:endParaRPr/>
          </a:p>
        </p:txBody>
      </p:sp>
    </p:spTree>
    <p:extLst>
      <p:ext uri="{BB962C8B-B14F-4D97-AF65-F5344CB8AC3E}">
        <p14:creationId xmlns:p14="http://schemas.microsoft.com/office/powerpoint/2010/main" val="4272789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1 Title plus white horizontal block and black heading 1">
  <p:cSld name="21 Title plus white horizontal block and black heading 1">
    <p:spTree>
      <p:nvGrpSpPr>
        <p:cNvPr id="1" name="Shape 77"/>
        <p:cNvGrpSpPr/>
        <p:nvPr/>
      </p:nvGrpSpPr>
      <p:grpSpPr>
        <a:xfrm>
          <a:off x="0" y="0"/>
          <a:ext cx="0" cy="0"/>
          <a:chOff x="0" y="0"/>
          <a:chExt cx="0" cy="0"/>
        </a:xfrm>
      </p:grpSpPr>
      <p:sp>
        <p:nvSpPr>
          <p:cNvPr id="79" name="Google Shape;79;p22"/>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extLst>
      <p:ext uri="{BB962C8B-B14F-4D97-AF65-F5344CB8AC3E}">
        <p14:creationId xmlns:p14="http://schemas.microsoft.com/office/powerpoint/2010/main" val="3085576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1 Title plus white horizontal block  and gold heading">
  <p:cSld name="21 Title plus white horizontal block  and gold heading">
    <p:spTree>
      <p:nvGrpSpPr>
        <p:cNvPr id="1" name="Shape 73"/>
        <p:cNvGrpSpPr/>
        <p:nvPr/>
      </p:nvGrpSpPr>
      <p:grpSpPr>
        <a:xfrm>
          <a:off x="0" y="0"/>
          <a:ext cx="0" cy="0"/>
          <a:chOff x="0" y="0"/>
          <a:chExt cx="0" cy="0"/>
        </a:xfrm>
      </p:grpSpPr>
      <p:sp>
        <p:nvSpPr>
          <p:cNvPr id="75" name="Google Shape;75;p21"/>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l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extLst>
      <p:ext uri="{BB962C8B-B14F-4D97-AF65-F5344CB8AC3E}">
        <p14:creationId xmlns:p14="http://schemas.microsoft.com/office/powerpoint/2010/main" val="288818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4/9/2024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35298918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4/9/2024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888182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4/9/2024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57989879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4/9/2024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48988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4/9/2024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64310635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40347031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4/9/2024</a:t>
            </a:fld>
            <a:endParaRPr lang="en-US" dirty="0"/>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2712835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4/9/2024</a:t>
            </a:fld>
            <a:endParaRPr lang="en-US" dirty="0"/>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946643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smtClean="0"/>
              <a:t>4/9/2024</a:t>
            </a:fld>
            <a:endParaRPr lang="en-US" dirty="0"/>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2922509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1.gif"/><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50"/>
          <p:cNvPicPr preferRelativeResize="0"/>
          <p:nvPr/>
        </p:nvPicPr>
        <p:blipFill rotWithShape="1">
          <a:blip r:embed="rId3">
            <a:alphaModFix/>
          </a:blip>
          <a:srcRect b="25617"/>
          <a:stretch/>
        </p:blipFill>
        <p:spPr>
          <a:xfrm>
            <a:off x="0" y="0"/>
            <a:ext cx="9144000" cy="3825800"/>
          </a:xfrm>
          <a:prstGeom prst="rect">
            <a:avLst/>
          </a:prstGeom>
          <a:noFill/>
          <a:ln>
            <a:noFill/>
          </a:ln>
        </p:spPr>
      </p:pic>
      <p:sp>
        <p:nvSpPr>
          <p:cNvPr id="210" name="Google Shape;210;p50"/>
          <p:cNvSpPr txBox="1">
            <a:spLocks noGrp="1"/>
          </p:cNvSpPr>
          <p:nvPr>
            <p:ph type="ctr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400"/>
              <a:buNone/>
            </a:pPr>
            <a:r>
              <a:rPr lang="en-US" dirty="0"/>
              <a:t>Autonomous High-Altitude Balloon Payload</a:t>
            </a:r>
            <a:endParaRPr dirty="0"/>
          </a:p>
        </p:txBody>
      </p:sp>
      <p:sp>
        <p:nvSpPr>
          <p:cNvPr id="211" name="Google Shape;211;p50"/>
          <p:cNvSpPr txBox="1">
            <a:spLocks noGrp="1"/>
          </p:cNvSpPr>
          <p:nvPr>
            <p:ph type="body" idx="1"/>
          </p:nvPr>
        </p:nvSpPr>
        <p:spPr>
          <a:xfrm>
            <a:off x="736626" y="3825800"/>
            <a:ext cx="2241586" cy="93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Anyell Mata</a:t>
            </a:r>
            <a:br>
              <a:rPr lang="en" dirty="0"/>
            </a:br>
            <a:r>
              <a:rPr lang="en" b="0" dirty="0"/>
              <a:t>Jnaneshwar Das, PhD</a:t>
            </a:r>
            <a:br>
              <a:rPr lang="en" b="0" dirty="0"/>
            </a:br>
            <a:r>
              <a:rPr lang="en" b="0" dirty="0"/>
              <a:t>2024 Statewide Symposium</a:t>
            </a:r>
          </a:p>
          <a:p>
            <a:pPr marL="0" lvl="0" indent="0" algn="l" rtl="0">
              <a:spcBef>
                <a:spcPts val="0"/>
              </a:spcBef>
              <a:spcAft>
                <a:spcPts val="0"/>
              </a:spcAft>
              <a:buNone/>
            </a:pPr>
            <a:r>
              <a:rPr lang="en-US" b="0" dirty="0"/>
              <a:t>April 20, 2023</a:t>
            </a:r>
          </a:p>
        </p:txBody>
      </p:sp>
      <p:pic>
        <p:nvPicPr>
          <p:cNvPr id="5" name="Picture 14">
            <a:extLst>
              <a:ext uri="{FF2B5EF4-FFF2-40B4-BE49-F238E27FC236}">
                <a16:creationId xmlns:a16="http://schemas.microsoft.com/office/drawing/2014/main" id="{9D81E18C-1A77-4E95-A73B-6120C767B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187" y="3832067"/>
            <a:ext cx="909638" cy="12143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7EAAD27-86EA-681E-76C7-A292BB5C0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829" y="3776408"/>
            <a:ext cx="1088246" cy="131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5EF8C0C-BE82-12BA-6198-9B8172B2AA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444" y="3825800"/>
            <a:ext cx="1241352" cy="12143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3637908-3D84-5676-AB91-FE11D2A7CD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044" y="3830553"/>
            <a:ext cx="1148367" cy="12096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20B3CB5-74D2-18A2-912A-9285B4B7F5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676" r="10676"/>
          <a:stretch/>
        </p:blipFill>
        <p:spPr bwMode="auto">
          <a:xfrm>
            <a:off x="2978211" y="3825800"/>
            <a:ext cx="955082" cy="12143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18;p89">
            <a:extLst>
              <a:ext uri="{FF2B5EF4-FFF2-40B4-BE49-F238E27FC236}">
                <a16:creationId xmlns:a16="http://schemas.microsoft.com/office/drawing/2014/main" id="{7F039C66-24D3-9195-4192-B004CC57E9C5}"/>
              </a:ext>
            </a:extLst>
          </p:cNvPr>
          <p:cNvSpPr txBox="1">
            <a:spLocks/>
          </p:cNvSpPr>
          <p:nvPr/>
        </p:nvSpPr>
        <p:spPr bwMode="black">
          <a:xfrm>
            <a:off x="311700" y="228600"/>
            <a:ext cx="8520600" cy="572700"/>
          </a:xfrm>
          <a:prstGeom prst="rect">
            <a:avLst/>
          </a:prstGeom>
          <a:noFill/>
          <a:ln w="31750" cap="sq">
            <a:noFill/>
            <a:miter lim="800000"/>
          </a:ln>
        </p:spPr>
        <p:txBody>
          <a:bodyPr spcFirstLastPara="1" vert="horz" wrap="square" lIns="91425" tIns="91425" rIns="91425" bIns="91425" rtlCol="0" anchor="t" anchorCtr="0">
            <a:noAutofit/>
          </a:bodyPr>
          <a:lstStyle>
            <a:lvl1pPr marR="0" lvl="0" algn="l" defTabSz="685800" rtl="0" eaLnBrk="1" latinLnBrk="0" hangingPunct="1">
              <a:lnSpc>
                <a:spcPct val="100000"/>
              </a:lnSpc>
              <a:spcBef>
                <a:spcPts val="0"/>
              </a:spcBef>
              <a:spcAft>
                <a:spcPts val="0"/>
              </a:spcAft>
              <a:buClr>
                <a:schemeClr val="dk1"/>
              </a:buClr>
              <a:buSzPts val="3000"/>
              <a:buFont typeface="Arial"/>
              <a:buNone/>
              <a:defRPr sz="3000" b="1" i="0" u="none" strike="noStrike" kern="1200" cap="none" spc="150" baseline="0">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r>
              <a:rPr lang="en-US" sz="3600" dirty="0"/>
              <a:t>Conclusion</a:t>
            </a:r>
          </a:p>
        </p:txBody>
      </p:sp>
      <p:sp>
        <p:nvSpPr>
          <p:cNvPr id="4" name="TextBox 3">
            <a:extLst>
              <a:ext uri="{FF2B5EF4-FFF2-40B4-BE49-F238E27FC236}">
                <a16:creationId xmlns:a16="http://schemas.microsoft.com/office/drawing/2014/main" id="{C727ED3A-31C2-947D-9FB6-E314341293DC}"/>
              </a:ext>
            </a:extLst>
          </p:cNvPr>
          <p:cNvSpPr txBox="1"/>
          <p:nvPr/>
        </p:nvSpPr>
        <p:spPr>
          <a:xfrm>
            <a:off x="677067" y="1097100"/>
            <a:ext cx="5717201" cy="3139321"/>
          </a:xfrm>
          <a:prstGeom prst="rect">
            <a:avLst/>
          </a:prstGeom>
          <a:noFill/>
        </p:spPr>
        <p:txBody>
          <a:bodyPr wrap="square">
            <a:spAutoFit/>
          </a:bodyPr>
          <a:lstStyle/>
          <a:p>
            <a:r>
              <a:rPr lang="en-US" b="1" dirty="0"/>
              <a:t>Final Remarks</a:t>
            </a:r>
            <a:endParaRPr lang="en-US" dirty="0"/>
          </a:p>
          <a:p>
            <a:pPr marL="285750" indent="-285750">
              <a:buFont typeface="Arial" panose="020B0604020202020204" pitchFamily="34" charset="0"/>
              <a:buChar char="•"/>
            </a:pPr>
            <a:r>
              <a:rPr lang="en-US" dirty="0"/>
              <a:t>Emphasis on the Feasibility of Hardware Integration</a:t>
            </a:r>
          </a:p>
          <a:p>
            <a:pPr marL="742950" lvl="1" indent="-285750">
              <a:buFont typeface="Arial" panose="020B0604020202020204" pitchFamily="34" charset="0"/>
              <a:buChar char="•"/>
            </a:pPr>
            <a:r>
              <a:rPr lang="en-US" dirty="0"/>
              <a:t>Open-Source Equipment</a:t>
            </a:r>
          </a:p>
          <a:p>
            <a:pPr marL="285750" indent="-285750">
              <a:buFont typeface="Arial" panose="020B0604020202020204" pitchFamily="34" charset="0"/>
              <a:buChar char="•"/>
            </a:pPr>
            <a:r>
              <a:rPr lang="en-US" dirty="0"/>
              <a:t>Airframe Model Adaptation is Extensive</a:t>
            </a:r>
          </a:p>
          <a:p>
            <a:pPr marL="285750" indent="-285750">
              <a:buFont typeface="Arial" panose="020B0604020202020204" pitchFamily="34" charset="0"/>
              <a:buChar char="•"/>
            </a:pPr>
            <a:r>
              <a:rPr lang="en-US" dirty="0"/>
              <a:t>Extra Considerations for Autonomous Systems</a:t>
            </a:r>
          </a:p>
          <a:p>
            <a:pPr marL="742950" lvl="1" indent="-285750">
              <a:buFont typeface="Arial" panose="020B0604020202020204" pitchFamily="34" charset="0"/>
              <a:buChar char="•"/>
            </a:pPr>
            <a:r>
              <a:rPr lang="en-US" dirty="0" err="1"/>
              <a:t>Failsafes</a:t>
            </a:r>
            <a:r>
              <a:rPr lang="en-US" dirty="0"/>
              <a:t>, Vehicle Status, Constant Signal</a:t>
            </a:r>
          </a:p>
          <a:p>
            <a:pPr marL="285750" indent="-285750">
              <a:buFont typeface="Arial" panose="020B0604020202020204" pitchFamily="34" charset="0"/>
              <a:buChar char="•"/>
            </a:pPr>
            <a:endParaRPr lang="en-US" dirty="0"/>
          </a:p>
          <a:p>
            <a:r>
              <a:rPr lang="en-US" b="1" dirty="0"/>
              <a:t>Future Work</a:t>
            </a:r>
          </a:p>
          <a:p>
            <a:pPr marL="285750" indent="-285750">
              <a:buFont typeface="Arial" panose="020B0604020202020204" pitchFamily="34" charset="0"/>
              <a:buChar char="•"/>
            </a:pPr>
            <a:r>
              <a:rPr lang="en-US" dirty="0"/>
              <a:t>Prepare for ASCEND Launch</a:t>
            </a:r>
          </a:p>
          <a:p>
            <a:pPr marL="285750" indent="-285750">
              <a:buFont typeface="Arial" panose="020B0604020202020204" pitchFamily="34" charset="0"/>
              <a:buChar char="•"/>
            </a:pPr>
            <a:r>
              <a:rPr lang="en-US" dirty="0"/>
              <a:t>Further Develop ROS2 Launch File</a:t>
            </a:r>
          </a:p>
          <a:p>
            <a:pPr marL="285750" indent="-285750">
              <a:buFont typeface="Arial" panose="020B0604020202020204" pitchFamily="34" charset="0"/>
              <a:buChar char="•"/>
            </a:pPr>
            <a:r>
              <a:rPr lang="en-US" dirty="0"/>
              <a:t>Expand Gazebo Simulations</a:t>
            </a:r>
          </a:p>
        </p:txBody>
      </p:sp>
      <p:pic>
        <p:nvPicPr>
          <p:cNvPr id="3" name="Picture 14">
            <a:extLst>
              <a:ext uri="{FF2B5EF4-FFF2-40B4-BE49-F238E27FC236}">
                <a16:creationId xmlns:a16="http://schemas.microsoft.com/office/drawing/2014/main" id="{9F44A420-F578-80E8-476E-AD774CCC4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omputer screen shot of a computer program&#10;&#10;Description automatically generated">
            <a:extLst>
              <a:ext uri="{FF2B5EF4-FFF2-40B4-BE49-F238E27FC236}">
                <a16:creationId xmlns:a16="http://schemas.microsoft.com/office/drawing/2014/main" id="{7513D871-925A-0F3A-0163-736D47F02A4E}"/>
              </a:ext>
            </a:extLst>
          </p:cNvPr>
          <p:cNvPicPr>
            <a:picLocks noChangeAspect="1"/>
          </p:cNvPicPr>
          <p:nvPr/>
        </p:nvPicPr>
        <p:blipFill>
          <a:blip r:embed="rId3"/>
          <a:stretch>
            <a:fillRect/>
          </a:stretch>
        </p:blipFill>
        <p:spPr>
          <a:xfrm>
            <a:off x="5119773" y="2828108"/>
            <a:ext cx="3712527" cy="1981948"/>
          </a:xfrm>
          <a:prstGeom prst="rect">
            <a:avLst/>
          </a:prstGeom>
          <a:ln>
            <a:solidFill>
              <a:schemeClr val="tx1"/>
            </a:solidFill>
          </a:ln>
        </p:spPr>
      </p:pic>
      <p:sp>
        <p:nvSpPr>
          <p:cNvPr id="13" name="TextBox 12">
            <a:extLst>
              <a:ext uri="{FF2B5EF4-FFF2-40B4-BE49-F238E27FC236}">
                <a16:creationId xmlns:a16="http://schemas.microsoft.com/office/drawing/2014/main" id="{EE78B316-FF89-BE74-1843-3474C827DEF7}"/>
              </a:ext>
            </a:extLst>
          </p:cNvPr>
          <p:cNvSpPr txBox="1"/>
          <p:nvPr/>
        </p:nvSpPr>
        <p:spPr>
          <a:xfrm>
            <a:off x="5734409" y="4807178"/>
            <a:ext cx="2483254" cy="215444"/>
          </a:xfrm>
          <a:prstGeom prst="rect">
            <a:avLst/>
          </a:prstGeom>
          <a:noFill/>
        </p:spPr>
        <p:txBody>
          <a:bodyPr wrap="square">
            <a:spAutoFit/>
          </a:bodyPr>
          <a:lstStyle/>
          <a:p>
            <a:pPr algn="ctr"/>
            <a:r>
              <a:rPr lang="en-US" sz="800" dirty="0"/>
              <a:t>Source: Bryan Correa &amp; Truman Padgett</a:t>
            </a:r>
          </a:p>
        </p:txBody>
      </p:sp>
    </p:spTree>
    <p:extLst>
      <p:ext uri="{BB962C8B-B14F-4D97-AF65-F5344CB8AC3E}">
        <p14:creationId xmlns:p14="http://schemas.microsoft.com/office/powerpoint/2010/main" val="103716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8" name="Picture 14">
            <a:extLst>
              <a:ext uri="{FF2B5EF4-FFF2-40B4-BE49-F238E27FC236}">
                <a16:creationId xmlns:a16="http://schemas.microsoft.com/office/drawing/2014/main" id="{6ED6D684-A693-447D-BE53-11D3B043C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77FFB49-A3F1-4DAB-9AE4-34DE4C261218}"/>
              </a:ext>
            </a:extLst>
          </p:cNvPr>
          <p:cNvSpPr txBox="1"/>
          <p:nvPr/>
        </p:nvSpPr>
        <p:spPr>
          <a:xfrm>
            <a:off x="1730375" y="1124562"/>
            <a:ext cx="5683250" cy="3539430"/>
          </a:xfrm>
          <a:prstGeom prst="rect">
            <a:avLst/>
          </a:prstGeom>
          <a:noFill/>
        </p:spPr>
        <p:txBody>
          <a:bodyPr wrap="square" rtlCol="0">
            <a:spAutoFit/>
          </a:bodyPr>
          <a:lstStyle/>
          <a:p>
            <a:pPr algn="ctr"/>
            <a:r>
              <a:rPr lang="en-US" sz="2800" b="1" dirty="0"/>
              <a:t>Special Thanks To:</a:t>
            </a:r>
          </a:p>
          <a:p>
            <a:pPr algn="ctr"/>
            <a:r>
              <a:rPr lang="en-US" sz="2800" dirty="0"/>
              <a:t>Dr. </a:t>
            </a:r>
            <a:r>
              <a:rPr lang="en-US" sz="2800" dirty="0" err="1"/>
              <a:t>Jnaneshwar</a:t>
            </a:r>
            <a:r>
              <a:rPr lang="en-US" sz="2800" dirty="0"/>
              <a:t> Das</a:t>
            </a:r>
          </a:p>
          <a:p>
            <a:pPr algn="ctr"/>
            <a:r>
              <a:rPr lang="en-US" sz="2800" dirty="0"/>
              <a:t>ASU/NASA Space Grant</a:t>
            </a:r>
          </a:p>
          <a:p>
            <a:pPr algn="ctr"/>
            <a:r>
              <a:rPr lang="en-US" sz="2800" dirty="0"/>
              <a:t>Scott Clemens</a:t>
            </a:r>
          </a:p>
          <a:p>
            <a:pPr algn="ctr"/>
            <a:r>
              <a:rPr lang="en-US" sz="2800" dirty="0"/>
              <a:t>Bryan Correa</a:t>
            </a:r>
          </a:p>
          <a:p>
            <a:pPr algn="ctr"/>
            <a:r>
              <a:rPr lang="en-US" sz="2800" dirty="0"/>
              <a:t>Truman Padgett</a:t>
            </a:r>
          </a:p>
          <a:p>
            <a:pPr algn="ctr"/>
            <a:r>
              <a:rPr lang="en-US" sz="2800" dirty="0"/>
              <a:t>Dreams Laboratory</a:t>
            </a:r>
          </a:p>
          <a:p>
            <a:pPr algn="ctr"/>
            <a:r>
              <a:rPr lang="en-US" sz="2800" dirty="0"/>
              <a:t>Interplanetary Initiative Laboratory</a:t>
            </a:r>
          </a:p>
        </p:txBody>
      </p:sp>
      <p:sp>
        <p:nvSpPr>
          <p:cNvPr id="4" name="Google Shape;518;p89">
            <a:extLst>
              <a:ext uri="{FF2B5EF4-FFF2-40B4-BE49-F238E27FC236}">
                <a16:creationId xmlns:a16="http://schemas.microsoft.com/office/drawing/2014/main" id="{371177E5-54BD-9D62-526E-22EBCA55753B}"/>
              </a:ext>
            </a:extLst>
          </p:cNvPr>
          <p:cNvSpPr txBox="1">
            <a:spLocks/>
          </p:cNvSpPr>
          <p:nvPr/>
        </p:nvSpPr>
        <p:spPr bwMode="black">
          <a:xfrm>
            <a:off x="311700" y="228600"/>
            <a:ext cx="8520600" cy="572700"/>
          </a:xfrm>
          <a:prstGeom prst="rect">
            <a:avLst/>
          </a:prstGeom>
          <a:noFill/>
          <a:ln w="31750" cap="sq">
            <a:noFill/>
            <a:miter lim="800000"/>
          </a:ln>
        </p:spPr>
        <p:txBody>
          <a:bodyPr spcFirstLastPara="1" vert="horz" wrap="square" lIns="91425" tIns="91425" rIns="91425" bIns="91425" rtlCol="0" anchor="t" anchorCtr="0">
            <a:noAutofit/>
          </a:bodyPr>
          <a:lstStyle>
            <a:lvl1pPr marR="0" lvl="0" algn="l" defTabSz="685800" rtl="0" eaLnBrk="1" latinLnBrk="0" hangingPunct="1">
              <a:lnSpc>
                <a:spcPct val="100000"/>
              </a:lnSpc>
              <a:spcBef>
                <a:spcPts val="0"/>
              </a:spcBef>
              <a:spcAft>
                <a:spcPts val="0"/>
              </a:spcAft>
              <a:buClr>
                <a:schemeClr val="dk1"/>
              </a:buClr>
              <a:buSzPts val="3000"/>
              <a:buFont typeface="Arial"/>
              <a:buNone/>
              <a:defRPr sz="3000" b="1" i="0" u="none" strike="noStrike" kern="1200" cap="none" spc="150" baseline="0">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r>
              <a:rPr lang="en-US" sz="3600" dirty="0"/>
              <a:t>Acknowledgements</a:t>
            </a:r>
          </a:p>
        </p:txBody>
      </p:sp>
    </p:spTree>
    <p:extLst>
      <p:ext uri="{BB962C8B-B14F-4D97-AF65-F5344CB8AC3E}">
        <p14:creationId xmlns:p14="http://schemas.microsoft.com/office/powerpoint/2010/main" val="310113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1038" name="Picture 14">
            <a:extLst>
              <a:ext uri="{FF2B5EF4-FFF2-40B4-BE49-F238E27FC236}">
                <a16:creationId xmlns:a16="http://schemas.microsoft.com/office/drawing/2014/main" id="{41EA3A86-E117-4C34-8AC6-B46DDFAF1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E3BCE2-9050-43A7-B024-3DAD93C63CDF}"/>
              </a:ext>
            </a:extLst>
          </p:cNvPr>
          <p:cNvSpPr txBox="1"/>
          <p:nvPr/>
        </p:nvSpPr>
        <p:spPr>
          <a:xfrm>
            <a:off x="677068" y="1226603"/>
            <a:ext cx="4012650" cy="3139321"/>
          </a:xfrm>
          <a:prstGeom prst="rect">
            <a:avLst/>
          </a:prstGeom>
          <a:noFill/>
        </p:spPr>
        <p:txBody>
          <a:bodyPr wrap="square" rtlCol="0">
            <a:spAutoFit/>
          </a:bodyPr>
          <a:lstStyle/>
          <a:p>
            <a:pPr marL="342900" indent="-342900">
              <a:buFont typeface="+mj-lt"/>
              <a:buAutoNum type="arabicPeriod"/>
            </a:pPr>
            <a:r>
              <a:rPr lang="en-US" sz="1800" dirty="0"/>
              <a:t> Mission Statement</a:t>
            </a:r>
          </a:p>
          <a:p>
            <a:pPr marL="342900" indent="-342900">
              <a:buFont typeface="+mj-lt"/>
              <a:buAutoNum type="arabicPeriod"/>
            </a:pPr>
            <a:r>
              <a:rPr lang="en-US" dirty="0"/>
              <a:t> System</a:t>
            </a:r>
          </a:p>
          <a:p>
            <a:pPr marL="800100" lvl="1" indent="-342900">
              <a:buFont typeface="+mj-lt"/>
              <a:buAutoNum type="romanLcPeriod"/>
            </a:pPr>
            <a:r>
              <a:rPr lang="en-US" dirty="0"/>
              <a:t> Block Diagram</a:t>
            </a:r>
          </a:p>
          <a:p>
            <a:pPr marL="800100" lvl="1" indent="-342900">
              <a:buFont typeface="+mj-lt"/>
              <a:buAutoNum type="romanLcPeriod"/>
            </a:pPr>
            <a:r>
              <a:rPr lang="en-US" dirty="0"/>
              <a:t> Communication</a:t>
            </a:r>
          </a:p>
          <a:p>
            <a:pPr marL="857250" lvl="1" indent="-400050">
              <a:buFont typeface="+mj-lt"/>
              <a:buAutoNum type="romanLcPeriod"/>
            </a:pPr>
            <a:r>
              <a:rPr lang="en-US" dirty="0"/>
              <a:t>Capabilities</a:t>
            </a:r>
          </a:p>
          <a:p>
            <a:pPr marL="400050" indent="-400050">
              <a:buFont typeface="+mj-lt"/>
              <a:buAutoNum type="arabicPeriod"/>
            </a:pPr>
            <a:r>
              <a:rPr lang="en-US" dirty="0"/>
              <a:t>Methodology</a:t>
            </a:r>
          </a:p>
          <a:p>
            <a:pPr marL="857250" lvl="1" indent="-400050">
              <a:buFont typeface="+mj-lt"/>
              <a:buAutoNum type="romanLcPeriod"/>
            </a:pPr>
            <a:r>
              <a:rPr lang="en-US" dirty="0"/>
              <a:t>Rotational Motion</a:t>
            </a:r>
          </a:p>
          <a:p>
            <a:pPr marL="857250" lvl="1" indent="-400050">
              <a:buFont typeface="+mj-lt"/>
              <a:buAutoNum type="romanLcPeriod"/>
            </a:pPr>
            <a:r>
              <a:rPr lang="en-US" dirty="0"/>
              <a:t>Stabilization Analysis</a:t>
            </a:r>
          </a:p>
          <a:p>
            <a:pPr marL="400050" indent="-400050">
              <a:buFont typeface="+mj-lt"/>
              <a:buAutoNum type="arabicPeriod"/>
            </a:pPr>
            <a:r>
              <a:rPr lang="en-US" dirty="0"/>
              <a:t>Testing</a:t>
            </a:r>
          </a:p>
          <a:p>
            <a:pPr marL="400050" indent="-400050">
              <a:buFont typeface="+mj-lt"/>
              <a:buAutoNum type="arabicPeriod"/>
            </a:pPr>
            <a:r>
              <a:rPr lang="en-US" dirty="0"/>
              <a:t>Conclusion</a:t>
            </a:r>
          </a:p>
          <a:p>
            <a:pPr marL="285750" indent="-285750">
              <a:buFont typeface="Arial" panose="020B0604020202020204" pitchFamily="34" charset="0"/>
              <a:buChar char="•"/>
            </a:pPr>
            <a:endParaRPr lang="en-US" sz="1800" dirty="0"/>
          </a:p>
        </p:txBody>
      </p:sp>
      <p:sp>
        <p:nvSpPr>
          <p:cNvPr id="10" name="TextBox 9">
            <a:extLst>
              <a:ext uri="{FF2B5EF4-FFF2-40B4-BE49-F238E27FC236}">
                <a16:creationId xmlns:a16="http://schemas.microsoft.com/office/drawing/2014/main" id="{211CB7E6-1F28-2A3A-809A-2BE63A72C3AE}"/>
              </a:ext>
            </a:extLst>
          </p:cNvPr>
          <p:cNvSpPr txBox="1"/>
          <p:nvPr/>
        </p:nvSpPr>
        <p:spPr>
          <a:xfrm>
            <a:off x="5876255" y="4539117"/>
            <a:ext cx="2483254" cy="215444"/>
          </a:xfrm>
          <a:prstGeom prst="rect">
            <a:avLst/>
          </a:prstGeom>
          <a:noFill/>
        </p:spPr>
        <p:txBody>
          <a:bodyPr wrap="square">
            <a:spAutoFit/>
          </a:bodyPr>
          <a:lstStyle/>
          <a:p>
            <a:pPr algn="ctr"/>
            <a:r>
              <a:rPr lang="en-US" sz="800" dirty="0"/>
              <a:t>Source: Scott Clemens</a:t>
            </a:r>
          </a:p>
        </p:txBody>
      </p:sp>
      <p:pic>
        <p:nvPicPr>
          <p:cNvPr id="3" name="Picture 2" descr="A black and white machine&#10;&#10;Description automatically generated with medium confidence">
            <a:extLst>
              <a:ext uri="{FF2B5EF4-FFF2-40B4-BE49-F238E27FC236}">
                <a16:creationId xmlns:a16="http://schemas.microsoft.com/office/drawing/2014/main" id="{EDAF7234-6E31-1813-A210-93284CEE83AA}"/>
              </a:ext>
            </a:extLst>
          </p:cNvPr>
          <p:cNvPicPr>
            <a:picLocks noChangeAspect="1"/>
          </p:cNvPicPr>
          <p:nvPr/>
        </p:nvPicPr>
        <p:blipFill>
          <a:blip r:embed="rId4"/>
          <a:stretch>
            <a:fillRect/>
          </a:stretch>
        </p:blipFill>
        <p:spPr>
          <a:xfrm>
            <a:off x="5876255" y="358175"/>
            <a:ext cx="2486916" cy="4127873"/>
          </a:xfrm>
          <a:prstGeom prst="rect">
            <a:avLst/>
          </a:prstGeom>
          <a:ln>
            <a:solidFill>
              <a:schemeClr val="tx1"/>
            </a:solidFill>
          </a:ln>
        </p:spPr>
      </p:pic>
      <p:sp>
        <p:nvSpPr>
          <p:cNvPr id="2" name="Google Shape;518;p89">
            <a:extLst>
              <a:ext uri="{FF2B5EF4-FFF2-40B4-BE49-F238E27FC236}">
                <a16:creationId xmlns:a16="http://schemas.microsoft.com/office/drawing/2014/main" id="{F21FC3FE-6F41-E118-C571-34DDFD0C7651}"/>
              </a:ext>
            </a:extLst>
          </p:cNvPr>
          <p:cNvSpPr txBox="1">
            <a:spLocks/>
          </p:cNvSpPr>
          <p:nvPr/>
        </p:nvSpPr>
        <p:spPr bwMode="black">
          <a:xfrm>
            <a:off x="311700" y="235131"/>
            <a:ext cx="8520600" cy="572700"/>
          </a:xfrm>
          <a:prstGeom prst="rect">
            <a:avLst/>
          </a:prstGeom>
          <a:noFill/>
          <a:ln w="31750" cap="sq">
            <a:noFill/>
            <a:miter lim="800000"/>
          </a:ln>
        </p:spPr>
        <p:txBody>
          <a:bodyPr spcFirstLastPara="1" vert="horz" wrap="square" lIns="91425" tIns="91425" rIns="91425" bIns="91425" rtlCol="0" anchor="t" anchorCtr="0">
            <a:noAutofit/>
          </a:bodyPr>
          <a:lstStyle>
            <a:lvl1pPr marR="0" lvl="0" algn="l" defTabSz="685800" rtl="0" eaLnBrk="1" latinLnBrk="0" hangingPunct="1">
              <a:lnSpc>
                <a:spcPct val="100000"/>
              </a:lnSpc>
              <a:spcBef>
                <a:spcPts val="0"/>
              </a:spcBef>
              <a:spcAft>
                <a:spcPts val="0"/>
              </a:spcAft>
              <a:buClr>
                <a:schemeClr val="dk1"/>
              </a:buClr>
              <a:buSzPts val="3000"/>
              <a:buFont typeface="Arial"/>
              <a:buNone/>
              <a:defRPr sz="3000" b="1" i="0" u="none" strike="noStrike" kern="1200" cap="none" spc="150" baseline="0">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r>
              <a:rPr lang="en-US" sz="3600" dirty="0"/>
              <a:t>Agenda </a:t>
            </a:r>
          </a:p>
        </p:txBody>
      </p:sp>
    </p:spTree>
    <p:extLst>
      <p:ext uri="{BB962C8B-B14F-4D97-AF65-F5344CB8AC3E}">
        <p14:creationId xmlns:p14="http://schemas.microsoft.com/office/powerpoint/2010/main" val="218566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8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600" dirty="0"/>
              <a:t>Mission Statement </a:t>
            </a:r>
            <a:endParaRPr sz="3600" dirty="0"/>
          </a:p>
        </p:txBody>
      </p:sp>
      <p:pic>
        <p:nvPicPr>
          <p:cNvPr id="1038" name="Picture 14">
            <a:extLst>
              <a:ext uri="{FF2B5EF4-FFF2-40B4-BE49-F238E27FC236}">
                <a16:creationId xmlns:a16="http://schemas.microsoft.com/office/drawing/2014/main" id="{41EA3A86-E117-4C34-8AC6-B46DDFAF1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E3BCE2-9050-43A7-B024-3DAD93C63CDF}"/>
              </a:ext>
            </a:extLst>
          </p:cNvPr>
          <p:cNvSpPr txBox="1"/>
          <p:nvPr/>
        </p:nvSpPr>
        <p:spPr>
          <a:xfrm>
            <a:off x="356790" y="1028909"/>
            <a:ext cx="4012650" cy="3170099"/>
          </a:xfrm>
          <a:prstGeom prst="rect">
            <a:avLst/>
          </a:prstGeom>
          <a:noFill/>
        </p:spPr>
        <p:txBody>
          <a:bodyPr wrap="square" rtlCol="0">
            <a:spAutoFit/>
          </a:bodyPr>
          <a:lstStyle/>
          <a:p>
            <a:pPr algn="ctr"/>
            <a:r>
              <a:rPr lang="en-US" sz="2000" b="1" u="sng" dirty="0"/>
              <a:t>Objectives</a:t>
            </a:r>
            <a:endParaRPr lang="en-US" sz="1800" dirty="0"/>
          </a:p>
          <a:p>
            <a:pPr marL="285750" indent="-285750">
              <a:buFont typeface="Arial" panose="020B0604020202020204" pitchFamily="34" charset="0"/>
              <a:buChar char="•"/>
            </a:pPr>
            <a:r>
              <a:rPr lang="en-US" sz="1800" dirty="0"/>
              <a:t>Utilize Reaction Wheels to Stabilize Payload across Yaw Dimension</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Identify Sun’s Location and Payload Heading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Expand on Payload Airframe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Identify Ascent Conditions from Flight Data</a:t>
            </a:r>
          </a:p>
        </p:txBody>
      </p:sp>
      <p:pic>
        <p:nvPicPr>
          <p:cNvPr id="2" name="Picture 1" descr="A black box with wires and a clock on a table&#10;&#10;Description automatically generated">
            <a:extLst>
              <a:ext uri="{FF2B5EF4-FFF2-40B4-BE49-F238E27FC236}">
                <a16:creationId xmlns:a16="http://schemas.microsoft.com/office/drawing/2014/main" id="{A088F760-0065-FD0B-A29E-F176F3C333DC}"/>
              </a:ext>
            </a:extLst>
          </p:cNvPr>
          <p:cNvPicPr>
            <a:picLocks noChangeAspect="1"/>
          </p:cNvPicPr>
          <p:nvPr/>
        </p:nvPicPr>
        <p:blipFill rotWithShape="1">
          <a:blip r:embed="rId4"/>
          <a:srcRect l="8011" t="8011"/>
          <a:stretch/>
        </p:blipFill>
        <p:spPr>
          <a:xfrm rot="5400000">
            <a:off x="5587671" y="1552293"/>
            <a:ext cx="2831105" cy="2123329"/>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8" name="Picture 14">
            <a:extLst>
              <a:ext uri="{FF2B5EF4-FFF2-40B4-BE49-F238E27FC236}">
                <a16:creationId xmlns:a16="http://schemas.microsoft.com/office/drawing/2014/main" id="{292D0DDF-0064-4BCE-9720-9A06C190B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18;p89">
            <a:extLst>
              <a:ext uri="{FF2B5EF4-FFF2-40B4-BE49-F238E27FC236}">
                <a16:creationId xmlns:a16="http://schemas.microsoft.com/office/drawing/2014/main" id="{646068CF-1249-9373-F673-79D8F816380F}"/>
              </a:ext>
            </a:extLst>
          </p:cNvPr>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600" dirty="0"/>
              <a:t>System</a:t>
            </a:r>
            <a:endParaRPr sz="3600" dirty="0"/>
          </a:p>
          <a:p>
            <a:pPr marL="0" lvl="0" indent="0" algn="l" rtl="0">
              <a:lnSpc>
                <a:spcPct val="100000"/>
              </a:lnSpc>
              <a:spcBef>
                <a:spcPts val="0"/>
              </a:spcBef>
              <a:spcAft>
                <a:spcPts val="0"/>
              </a:spcAft>
              <a:buSzPts val="3000"/>
              <a:buNone/>
            </a:pPr>
            <a:r>
              <a:rPr lang="en-US" sz="1800" dirty="0">
                <a:solidFill>
                  <a:schemeClr val="lt1"/>
                </a:solidFill>
                <a:highlight>
                  <a:schemeClr val="dk1"/>
                </a:highlight>
              </a:rPr>
              <a:t>System Block Diagram</a:t>
            </a:r>
            <a:endParaRPr sz="1800" dirty="0">
              <a:solidFill>
                <a:schemeClr val="lt1"/>
              </a:solidFill>
              <a:highlight>
                <a:schemeClr val="dk1"/>
              </a:highlight>
            </a:endParaRPr>
          </a:p>
        </p:txBody>
      </p:sp>
      <p:sp>
        <p:nvSpPr>
          <p:cNvPr id="2" name="TextBox 1">
            <a:extLst>
              <a:ext uri="{FF2B5EF4-FFF2-40B4-BE49-F238E27FC236}">
                <a16:creationId xmlns:a16="http://schemas.microsoft.com/office/drawing/2014/main" id="{08760D4E-F5EC-F1DE-227B-324610C926D8}"/>
              </a:ext>
            </a:extLst>
          </p:cNvPr>
          <p:cNvSpPr txBox="1"/>
          <p:nvPr/>
        </p:nvSpPr>
        <p:spPr>
          <a:xfrm>
            <a:off x="765352" y="1182821"/>
            <a:ext cx="3806648" cy="3416320"/>
          </a:xfrm>
          <a:prstGeom prst="rect">
            <a:avLst/>
          </a:prstGeom>
          <a:noFill/>
        </p:spPr>
        <p:txBody>
          <a:bodyPr wrap="square" rtlCol="0">
            <a:spAutoFit/>
          </a:bodyPr>
          <a:lstStyle/>
          <a:p>
            <a:pPr marL="285750" indent="-285750">
              <a:buFont typeface="Arial" panose="020B0604020202020204" pitchFamily="34" charset="0"/>
              <a:buChar char="•"/>
            </a:pPr>
            <a:r>
              <a:rPr lang="en-US" dirty="0"/>
              <a:t>Drone Parts</a:t>
            </a:r>
          </a:p>
          <a:p>
            <a:pPr marL="285750" indent="-285750">
              <a:buFont typeface="Arial" panose="020B0604020202020204" pitchFamily="34" charset="0"/>
              <a:buChar char="•"/>
            </a:pPr>
            <a:r>
              <a:rPr lang="en-US" dirty="0"/>
              <a:t>Open-Source Software</a:t>
            </a:r>
          </a:p>
          <a:p>
            <a:r>
              <a:rPr lang="en-US" b="1" dirty="0" err="1"/>
              <a:t>PixRacer</a:t>
            </a:r>
            <a:r>
              <a:rPr lang="en-US" b="1" dirty="0"/>
              <a:t> Pro:</a:t>
            </a:r>
          </a:p>
          <a:p>
            <a:pPr marL="285750" indent="-285750">
              <a:buFont typeface="Arial" panose="020B0604020202020204" pitchFamily="34" charset="0"/>
              <a:buChar char="•"/>
            </a:pPr>
            <a:r>
              <a:rPr lang="en-US" dirty="0"/>
              <a:t>Proportional–Integral–Derivative (PID) Controller</a:t>
            </a:r>
          </a:p>
          <a:p>
            <a:pPr marL="285750" indent="-285750">
              <a:buFont typeface="Arial" panose="020B0604020202020204" pitchFamily="34" charset="0"/>
              <a:buChar char="•"/>
            </a:pPr>
            <a:r>
              <a:rPr lang="en-US" dirty="0"/>
              <a:t>Extended Kalman Filter (EKF) Algorithm</a:t>
            </a:r>
          </a:p>
          <a:p>
            <a:pPr marL="285750" indent="-285750">
              <a:buFont typeface="Arial" panose="020B0604020202020204" pitchFamily="34" charset="0"/>
              <a:buChar char="•"/>
            </a:pPr>
            <a:r>
              <a:rPr lang="en-US" dirty="0"/>
              <a:t>GPS + Compass</a:t>
            </a:r>
          </a:p>
          <a:p>
            <a:r>
              <a:rPr lang="en-US" b="1" dirty="0"/>
              <a:t>Raspberry Pi 4:</a:t>
            </a:r>
          </a:p>
          <a:p>
            <a:pPr marL="285750" indent="-285750">
              <a:buFont typeface="Arial" panose="020B0604020202020204" pitchFamily="34" charset="0"/>
              <a:buChar char="•"/>
            </a:pPr>
            <a:r>
              <a:rPr lang="en-US" dirty="0"/>
              <a:t>22.04 Ubuntu</a:t>
            </a:r>
          </a:p>
          <a:p>
            <a:pPr marL="285750" indent="-285750">
              <a:buFont typeface="Arial" panose="020B0604020202020204" pitchFamily="34" charset="0"/>
              <a:buChar char="•"/>
            </a:pPr>
            <a:r>
              <a:rPr lang="en-US" dirty="0"/>
              <a:t>Robotic Operating System (ROS) 2</a:t>
            </a:r>
          </a:p>
          <a:p>
            <a:pPr marL="285750" indent="-285750">
              <a:buFont typeface="Arial" panose="020B0604020202020204" pitchFamily="34" charset="0"/>
              <a:buChar char="•"/>
            </a:pPr>
            <a:r>
              <a:rPr lang="en-US" dirty="0"/>
              <a:t>Pi Camera V2</a:t>
            </a:r>
          </a:p>
        </p:txBody>
      </p:sp>
      <p:pic>
        <p:nvPicPr>
          <p:cNvPr id="4" name="Picture 3" descr="A diagram of a computer system&#10;&#10;Description automatically generated">
            <a:extLst>
              <a:ext uri="{FF2B5EF4-FFF2-40B4-BE49-F238E27FC236}">
                <a16:creationId xmlns:a16="http://schemas.microsoft.com/office/drawing/2014/main" id="{1D7E228B-AD18-2DD6-14E5-6F15FF8BCEEE}"/>
              </a:ext>
            </a:extLst>
          </p:cNvPr>
          <p:cNvPicPr>
            <a:picLocks noChangeAspect="1"/>
          </p:cNvPicPr>
          <p:nvPr/>
        </p:nvPicPr>
        <p:blipFill>
          <a:blip r:embed="rId4"/>
          <a:stretch>
            <a:fillRect/>
          </a:stretch>
        </p:blipFill>
        <p:spPr>
          <a:xfrm>
            <a:off x="4572000" y="689656"/>
            <a:ext cx="4260300" cy="3501733"/>
          </a:xfrm>
          <a:prstGeom prst="rect">
            <a:avLst/>
          </a:prstGeom>
          <a:ln>
            <a:solidFill>
              <a:schemeClr val="tx1"/>
            </a:solidFill>
          </a:ln>
        </p:spPr>
      </p:pic>
    </p:spTree>
    <p:extLst>
      <p:ext uri="{BB962C8B-B14F-4D97-AF65-F5344CB8AC3E}">
        <p14:creationId xmlns:p14="http://schemas.microsoft.com/office/powerpoint/2010/main" val="250980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8" name="Picture 14">
            <a:extLst>
              <a:ext uri="{FF2B5EF4-FFF2-40B4-BE49-F238E27FC236}">
                <a16:creationId xmlns:a16="http://schemas.microsoft.com/office/drawing/2014/main" id="{292D0DDF-0064-4BCE-9720-9A06C190B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18;p89">
            <a:extLst>
              <a:ext uri="{FF2B5EF4-FFF2-40B4-BE49-F238E27FC236}">
                <a16:creationId xmlns:a16="http://schemas.microsoft.com/office/drawing/2014/main" id="{646068CF-1249-9373-F673-79D8F816380F}"/>
              </a:ext>
            </a:extLst>
          </p:cNvPr>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600" dirty="0"/>
              <a:t>System</a:t>
            </a:r>
            <a:endParaRPr sz="3600" dirty="0"/>
          </a:p>
          <a:p>
            <a:pPr marL="0" lvl="0" indent="0" algn="l" rtl="0">
              <a:lnSpc>
                <a:spcPct val="100000"/>
              </a:lnSpc>
              <a:spcBef>
                <a:spcPts val="0"/>
              </a:spcBef>
              <a:spcAft>
                <a:spcPts val="0"/>
              </a:spcAft>
              <a:buSzPts val="3000"/>
              <a:buNone/>
            </a:pPr>
            <a:r>
              <a:rPr lang="en-US" sz="1800" dirty="0">
                <a:solidFill>
                  <a:schemeClr val="lt1"/>
                </a:solidFill>
                <a:highlight>
                  <a:schemeClr val="dk1"/>
                </a:highlight>
              </a:rPr>
              <a:t>Communication</a:t>
            </a:r>
            <a:endParaRPr sz="1800" dirty="0">
              <a:solidFill>
                <a:schemeClr val="lt1"/>
              </a:solidFill>
              <a:highlight>
                <a:schemeClr val="dk1"/>
              </a:highlight>
            </a:endParaRPr>
          </a:p>
        </p:txBody>
      </p:sp>
      <p:sp>
        <p:nvSpPr>
          <p:cNvPr id="3" name="TextBox 2">
            <a:extLst>
              <a:ext uri="{FF2B5EF4-FFF2-40B4-BE49-F238E27FC236}">
                <a16:creationId xmlns:a16="http://schemas.microsoft.com/office/drawing/2014/main" id="{B59C53EC-8A21-685E-683C-6D2083274567}"/>
              </a:ext>
            </a:extLst>
          </p:cNvPr>
          <p:cNvSpPr txBox="1"/>
          <p:nvPr/>
        </p:nvSpPr>
        <p:spPr>
          <a:xfrm>
            <a:off x="5769861" y="2531285"/>
            <a:ext cx="2153972" cy="215444"/>
          </a:xfrm>
          <a:prstGeom prst="rect">
            <a:avLst/>
          </a:prstGeom>
          <a:noFill/>
        </p:spPr>
        <p:txBody>
          <a:bodyPr wrap="square">
            <a:spAutoFit/>
          </a:bodyPr>
          <a:lstStyle/>
          <a:p>
            <a:pPr algn="ctr"/>
            <a:r>
              <a:rPr lang="en-US" sz="800" dirty="0"/>
              <a:t>Source: ROS2</a:t>
            </a:r>
          </a:p>
        </p:txBody>
      </p:sp>
      <p:sp>
        <p:nvSpPr>
          <p:cNvPr id="5" name="TextBox 4">
            <a:extLst>
              <a:ext uri="{FF2B5EF4-FFF2-40B4-BE49-F238E27FC236}">
                <a16:creationId xmlns:a16="http://schemas.microsoft.com/office/drawing/2014/main" id="{4A437EB4-B1AD-CE91-7C26-2EF26EB9A668}"/>
              </a:ext>
            </a:extLst>
          </p:cNvPr>
          <p:cNvSpPr txBox="1"/>
          <p:nvPr/>
        </p:nvSpPr>
        <p:spPr>
          <a:xfrm>
            <a:off x="677068" y="1191540"/>
            <a:ext cx="3806648" cy="1754326"/>
          </a:xfrm>
          <a:prstGeom prst="rect">
            <a:avLst/>
          </a:prstGeom>
          <a:noFill/>
        </p:spPr>
        <p:txBody>
          <a:bodyPr wrap="square" rtlCol="0">
            <a:spAutoFit/>
          </a:bodyPr>
          <a:lstStyle/>
          <a:p>
            <a:r>
              <a:rPr lang="en-US" b="1" dirty="0"/>
              <a:t>Middleware Protocol:</a:t>
            </a:r>
          </a:p>
          <a:p>
            <a:pPr marL="285750" indent="-285750">
              <a:buFont typeface="Arial" panose="020B0604020202020204" pitchFamily="34" charset="0"/>
              <a:buChar char="•"/>
            </a:pPr>
            <a:r>
              <a:rPr lang="en-US" dirty="0" err="1"/>
              <a:t>eProsima’s</a:t>
            </a:r>
            <a:r>
              <a:rPr lang="en-US" dirty="0"/>
              <a:t> Micro XRCE-DDS</a:t>
            </a:r>
          </a:p>
          <a:p>
            <a:pPr marL="285750" indent="-285750">
              <a:buFont typeface="Arial" panose="020B0604020202020204" pitchFamily="34" charset="0"/>
              <a:buChar char="•"/>
            </a:pPr>
            <a:r>
              <a:rPr lang="en-US" dirty="0"/>
              <a:t>Client: </a:t>
            </a:r>
            <a:r>
              <a:rPr lang="en-US" dirty="0" err="1"/>
              <a:t>PixRacer</a:t>
            </a:r>
            <a:r>
              <a:rPr lang="en-US" dirty="0"/>
              <a:t> Pro</a:t>
            </a:r>
          </a:p>
          <a:p>
            <a:pPr marL="285750" indent="-285750">
              <a:buFont typeface="Arial" panose="020B0604020202020204" pitchFamily="34" charset="0"/>
              <a:buChar char="•"/>
            </a:pPr>
            <a:r>
              <a:rPr lang="en-US" dirty="0"/>
              <a:t>Agent: RPi4</a:t>
            </a:r>
          </a:p>
          <a:p>
            <a:pPr marL="285750" indent="-285750">
              <a:buFont typeface="Arial" panose="020B0604020202020204" pitchFamily="34" charset="0"/>
              <a:buChar char="•"/>
            </a:pPr>
            <a:r>
              <a:rPr lang="en-US" dirty="0"/>
              <a:t>Subscriber / Publisher Functionality</a:t>
            </a:r>
          </a:p>
          <a:p>
            <a:pPr marL="285750" indent="-285750">
              <a:buFont typeface="Arial" panose="020B0604020202020204" pitchFamily="34" charset="0"/>
              <a:buChar char="•"/>
            </a:pPr>
            <a:endParaRPr lang="en-US" dirty="0"/>
          </a:p>
        </p:txBody>
      </p:sp>
      <p:pic>
        <p:nvPicPr>
          <p:cNvPr id="2052" name="Picture 4">
            <a:extLst>
              <a:ext uri="{FF2B5EF4-FFF2-40B4-BE49-F238E27FC236}">
                <a16:creationId xmlns:a16="http://schemas.microsoft.com/office/drawing/2014/main" id="{9752155B-E1F8-231C-6518-C38A69DA8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846" y="2945866"/>
            <a:ext cx="3978005" cy="1543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6F2BAE-3ED3-2A83-3660-6CD2E26F516E}"/>
              </a:ext>
            </a:extLst>
          </p:cNvPr>
          <p:cNvSpPr txBox="1"/>
          <p:nvPr/>
        </p:nvSpPr>
        <p:spPr>
          <a:xfrm>
            <a:off x="5769863" y="4489245"/>
            <a:ext cx="2153972" cy="215444"/>
          </a:xfrm>
          <a:prstGeom prst="rect">
            <a:avLst/>
          </a:prstGeom>
          <a:noFill/>
        </p:spPr>
        <p:txBody>
          <a:bodyPr wrap="square">
            <a:spAutoFit/>
          </a:bodyPr>
          <a:lstStyle/>
          <a:p>
            <a:pPr algn="ctr"/>
            <a:r>
              <a:rPr lang="en-US" sz="800" dirty="0"/>
              <a:t>Source: ROS2</a:t>
            </a:r>
          </a:p>
        </p:txBody>
      </p:sp>
      <p:pic>
        <p:nvPicPr>
          <p:cNvPr id="2054" name="Picture 6">
            <a:extLst>
              <a:ext uri="{FF2B5EF4-FFF2-40B4-BE49-F238E27FC236}">
                <a16:creationId xmlns:a16="http://schemas.microsoft.com/office/drawing/2014/main" id="{972C62DC-256C-B471-7449-3A8F8DA89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087" y="3427344"/>
            <a:ext cx="1061901" cy="10619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1274A77-38BB-024A-DF48-C71E4DB03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8417" y="228600"/>
            <a:ext cx="4096861" cy="23026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1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8" name="Picture 14">
            <a:extLst>
              <a:ext uri="{FF2B5EF4-FFF2-40B4-BE49-F238E27FC236}">
                <a16:creationId xmlns:a16="http://schemas.microsoft.com/office/drawing/2014/main" id="{292D0DDF-0064-4BCE-9720-9A06C190B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18;p89">
            <a:extLst>
              <a:ext uri="{FF2B5EF4-FFF2-40B4-BE49-F238E27FC236}">
                <a16:creationId xmlns:a16="http://schemas.microsoft.com/office/drawing/2014/main" id="{646068CF-1249-9373-F673-79D8F816380F}"/>
              </a:ext>
            </a:extLst>
          </p:cNvPr>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600" dirty="0"/>
              <a:t>System</a:t>
            </a:r>
            <a:endParaRPr sz="3600" dirty="0"/>
          </a:p>
          <a:p>
            <a:pPr marL="0" lvl="0" indent="0" algn="l" rtl="0">
              <a:lnSpc>
                <a:spcPct val="100000"/>
              </a:lnSpc>
              <a:spcBef>
                <a:spcPts val="0"/>
              </a:spcBef>
              <a:spcAft>
                <a:spcPts val="0"/>
              </a:spcAft>
              <a:buSzPts val="3000"/>
              <a:buNone/>
            </a:pPr>
            <a:r>
              <a:rPr lang="en-US" sz="1800" dirty="0">
                <a:solidFill>
                  <a:schemeClr val="lt1"/>
                </a:solidFill>
                <a:highlight>
                  <a:schemeClr val="dk1"/>
                </a:highlight>
              </a:rPr>
              <a:t>Capabilities</a:t>
            </a:r>
            <a:endParaRPr sz="1800" dirty="0">
              <a:solidFill>
                <a:schemeClr val="lt1"/>
              </a:solidFill>
              <a:highlight>
                <a:schemeClr val="dk1"/>
              </a:highlight>
            </a:endParaRPr>
          </a:p>
        </p:txBody>
      </p:sp>
      <p:sp>
        <p:nvSpPr>
          <p:cNvPr id="2" name="TextBox 1">
            <a:extLst>
              <a:ext uri="{FF2B5EF4-FFF2-40B4-BE49-F238E27FC236}">
                <a16:creationId xmlns:a16="http://schemas.microsoft.com/office/drawing/2014/main" id="{08760D4E-F5EC-F1DE-227B-324610C926D8}"/>
              </a:ext>
            </a:extLst>
          </p:cNvPr>
          <p:cNvSpPr txBox="1"/>
          <p:nvPr/>
        </p:nvSpPr>
        <p:spPr>
          <a:xfrm>
            <a:off x="356790" y="1473215"/>
            <a:ext cx="380664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Weighs ~3 Lbs.</a:t>
            </a:r>
          </a:p>
          <a:p>
            <a:pPr marL="285750" indent="-285750">
              <a:buFont typeface="Arial" panose="020B0604020202020204" pitchFamily="34" charset="0"/>
              <a:buChar char="•"/>
            </a:pPr>
            <a:r>
              <a:rPr lang="en-US" dirty="0"/>
              <a:t>3-Hour Battery Life</a:t>
            </a:r>
          </a:p>
          <a:p>
            <a:pPr marL="742950" lvl="1" indent="-285750">
              <a:buFont typeface="Arial" panose="020B0604020202020204" pitchFamily="34" charset="0"/>
              <a:buChar char="•"/>
            </a:pPr>
            <a:r>
              <a:rPr lang="en-US" dirty="0"/>
              <a:t>Expected Flight Duration</a:t>
            </a:r>
          </a:p>
          <a:p>
            <a:pPr marL="285750" indent="-285750">
              <a:buFont typeface="Arial" panose="020B0604020202020204" pitchFamily="34" charset="0"/>
              <a:buChar char="•"/>
            </a:pPr>
            <a:r>
              <a:rPr lang="en-US" dirty="0"/>
              <a:t>Atmospheric Sensing</a:t>
            </a:r>
          </a:p>
          <a:p>
            <a:pPr marL="285750" indent="-285750">
              <a:buFont typeface="Arial" panose="020B0604020202020204" pitchFamily="34" charset="0"/>
              <a:buChar char="•"/>
            </a:pPr>
            <a:r>
              <a:rPr lang="en-US" dirty="0"/>
              <a:t>Conditional Flight Actions</a:t>
            </a:r>
          </a:p>
          <a:p>
            <a:pPr marL="285750" indent="-285750">
              <a:buFont typeface="Arial" panose="020B0604020202020204" pitchFamily="34" charset="0"/>
              <a:buChar char="•"/>
            </a:pPr>
            <a:r>
              <a:rPr lang="en-US" dirty="0"/>
              <a:t>Topic Communication across </a:t>
            </a:r>
            <a:r>
              <a:rPr lang="en-US" dirty="0" err="1"/>
              <a:t>Wifi</a:t>
            </a:r>
            <a:endParaRPr lang="en-US" dirty="0"/>
          </a:p>
        </p:txBody>
      </p:sp>
      <p:pic>
        <p:nvPicPr>
          <p:cNvPr id="4098" name="Picture 2">
            <a:extLst>
              <a:ext uri="{FF2B5EF4-FFF2-40B4-BE49-F238E27FC236}">
                <a16:creationId xmlns:a16="http://schemas.microsoft.com/office/drawing/2014/main" id="{0C49AE2A-F0FF-7185-F83D-6D615D6BF7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222"/>
          <a:stretch/>
        </p:blipFill>
        <p:spPr bwMode="auto">
          <a:xfrm>
            <a:off x="4362995" y="1172746"/>
            <a:ext cx="4345209" cy="2798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0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8" name="Picture 14">
            <a:extLst>
              <a:ext uri="{FF2B5EF4-FFF2-40B4-BE49-F238E27FC236}">
                <a16:creationId xmlns:a16="http://schemas.microsoft.com/office/drawing/2014/main" id="{292D0DDF-0064-4BCE-9720-9A06C190B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18;p89">
            <a:extLst>
              <a:ext uri="{FF2B5EF4-FFF2-40B4-BE49-F238E27FC236}">
                <a16:creationId xmlns:a16="http://schemas.microsoft.com/office/drawing/2014/main" id="{646068CF-1249-9373-F673-79D8F816380F}"/>
              </a:ext>
            </a:extLst>
          </p:cNvPr>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600" dirty="0"/>
              <a:t>Methodology</a:t>
            </a:r>
            <a:endParaRPr sz="3600" dirty="0"/>
          </a:p>
          <a:p>
            <a:pPr marL="0" lvl="0" indent="0" algn="l" rtl="0">
              <a:lnSpc>
                <a:spcPct val="100000"/>
              </a:lnSpc>
              <a:spcBef>
                <a:spcPts val="0"/>
              </a:spcBef>
              <a:spcAft>
                <a:spcPts val="0"/>
              </a:spcAft>
              <a:buSzPts val="3000"/>
              <a:buNone/>
            </a:pPr>
            <a:r>
              <a:rPr lang="en-US" sz="1800" dirty="0">
                <a:solidFill>
                  <a:schemeClr val="lt1"/>
                </a:solidFill>
                <a:highlight>
                  <a:schemeClr val="dk1"/>
                </a:highlight>
              </a:rPr>
              <a:t>Rotational Motion</a:t>
            </a:r>
            <a:endParaRPr sz="1800" dirty="0">
              <a:solidFill>
                <a:schemeClr val="lt1"/>
              </a:solidFill>
              <a:highlight>
                <a:schemeClr val="dk1"/>
              </a:highligh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F93917-6A1F-BA25-9AF5-CDC78430B1A9}"/>
                  </a:ext>
                </a:extLst>
              </p:cNvPr>
              <p:cNvSpPr txBox="1"/>
              <p:nvPr/>
            </p:nvSpPr>
            <p:spPr>
              <a:xfrm>
                <a:off x="4811630" y="2528807"/>
                <a:ext cx="4340948" cy="2622962"/>
              </a:xfrm>
              <a:prstGeom prst="rect">
                <a:avLst/>
              </a:prstGeom>
              <a:noFill/>
            </p:spPr>
            <p:txBody>
              <a:bodyPr wrap="square">
                <a:spAutoFit/>
              </a:bodyPr>
              <a:lstStyle/>
              <a:p>
                <a:pPr algn="ctr"/>
                <a:r>
                  <a:rPr lang="en-US" sz="1800" b="1" dirty="0"/>
                  <a:t>Equation </a:t>
                </a:r>
                <a:r>
                  <a:rPr lang="en-US" b="1" dirty="0"/>
                  <a:t>for Manual Trajectory</a:t>
                </a:r>
              </a:p>
              <a:p>
                <a:pPr marL="285750" indent="-285750">
                  <a:buFont typeface="Arial" panose="020B0604020202020204" pitchFamily="34" charset="0"/>
                  <a:buChar char="•"/>
                </a:pPr>
                <a:r>
                  <a:rPr lang="en-US" sz="1800" dirty="0"/>
                  <a:t>P + I controller</a:t>
                </a:r>
                <a:r>
                  <a:rPr lang="en-US" dirty="0"/>
                  <a:t>:</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𝑢</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𝐾</m:t>
                          </m:r>
                        </m:e>
                        <m:sub>
                          <m:r>
                            <a:rPr lang="en-US" sz="1800" b="0" i="1" smtClean="0">
                              <a:latin typeface="Cambria Math" panose="02040503050406030204" pitchFamily="18" charset="0"/>
                            </a:rPr>
                            <m:t>𝑝</m:t>
                          </m:r>
                        </m:sub>
                      </m:sSub>
                      <m:r>
                        <a:rPr lang="en-US" sz="1800" b="0" i="1" smtClean="0">
                          <a:latin typeface="Cambria Math" panose="02040503050406030204" pitchFamily="18" charset="0"/>
                        </a:rPr>
                        <m:t>𝑒</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b="0" i="1" smtClean="0">
                              <a:latin typeface="Cambria Math" panose="02040503050406030204" pitchFamily="18" charset="0"/>
                            </a:rPr>
                            <m:t>𝑖</m:t>
                          </m:r>
                        </m:sub>
                      </m:sSub>
                      <m:nary>
                        <m:naryPr>
                          <m:limLoc m:val="undOvr"/>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𝑒</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𝑑𝑡</m:t>
                          </m:r>
                        </m:e>
                      </m:nary>
                    </m:oMath>
                  </m:oMathPara>
                </a14:m>
                <a:endParaRPr lang="en-US" sz="1600" b="0" dirty="0">
                  <a:ea typeface="Cambria Math" panose="02040503050406030204" pitchFamily="18" charset="0"/>
                </a:endParaRPr>
              </a:p>
              <a:p>
                <a:r>
                  <a:rPr lang="en-US" sz="1600" dirty="0">
                    <a:ea typeface="Cambria Math" panose="02040503050406030204" pitchFamily="18" charset="0"/>
                  </a:rPr>
                  <a:t>Where:</a:t>
                </a:r>
              </a:p>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𝐾</m:t>
                        </m:r>
                      </m:e>
                      <m:sub>
                        <m:r>
                          <a:rPr lang="en-US" sz="1600" b="0" i="1" smtClean="0">
                            <a:latin typeface="Cambria Math" panose="02040503050406030204" pitchFamily="18" charset="0"/>
                          </a:rPr>
                          <m:t>𝑝</m:t>
                        </m:r>
                      </m:sub>
                    </m:sSub>
                    <m:r>
                      <a:rPr lang="en-US" sz="1600" b="0" i="1" smtClean="0">
                        <a:latin typeface="Cambria Math" panose="02040503050406030204" pitchFamily="18" charset="0"/>
                      </a:rPr>
                      <m:t> </m:t>
                    </m:r>
                  </m:oMath>
                </a14:m>
                <a:r>
                  <a:rPr lang="en-US" sz="1600" dirty="0"/>
                  <a:t>: proportional gain</a:t>
                </a:r>
              </a:p>
              <a:p>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𝐾</m:t>
                        </m:r>
                      </m:e>
                      <m:sub>
                        <m:r>
                          <a:rPr lang="en-US" sz="1600" i="1">
                            <a:latin typeface="Cambria Math" panose="02040503050406030204" pitchFamily="18" charset="0"/>
                          </a:rPr>
                          <m:t>𝑖</m:t>
                        </m:r>
                      </m:sub>
                    </m:sSub>
                  </m:oMath>
                </a14:m>
                <a:r>
                  <a:rPr lang="en-US" sz="1600" dirty="0"/>
                  <a:t>: integral gain</a:t>
                </a:r>
              </a:p>
              <a:p>
                <a14:m>
                  <m:oMath xmlns:m="http://schemas.openxmlformats.org/officeDocument/2006/math">
                    <m:r>
                      <a:rPr lang="en-US" sz="1600" i="1" smtClean="0">
                        <a:latin typeface="Cambria Math" panose="02040503050406030204" pitchFamily="18" charset="0"/>
                      </a:rPr>
                      <m:t>𝑒</m:t>
                    </m:r>
                    <m:d>
                      <m:dPr>
                        <m:ctrlPr>
                          <a:rPr lang="en-US" sz="1600" i="1">
                            <a:latin typeface="Cambria Math" panose="02040503050406030204" pitchFamily="18" charset="0"/>
                          </a:rPr>
                        </m:ctrlPr>
                      </m:dPr>
                      <m:e>
                        <m:r>
                          <a:rPr lang="en-US" sz="1600" i="1">
                            <a:latin typeface="Cambria Math" panose="02040503050406030204" pitchFamily="18" charset="0"/>
                          </a:rPr>
                          <m:t>𝑡</m:t>
                        </m:r>
                      </m:e>
                    </m:d>
                  </m:oMath>
                </a14:m>
                <a:r>
                  <a:rPr lang="en-US" sz="1600" dirty="0"/>
                  <a:t>: error value</a:t>
                </a:r>
              </a:p>
              <a:p>
                <a14:m>
                  <m:oMath xmlns:m="http://schemas.openxmlformats.org/officeDocument/2006/math">
                    <m:r>
                      <a:rPr lang="en-US" sz="1600" b="0" i="1" smtClean="0">
                        <a:latin typeface="Cambria Math" panose="02040503050406030204" pitchFamily="18" charset="0"/>
                      </a:rPr>
                      <m:t>𝑑𝑡</m:t>
                    </m:r>
                  </m:oMath>
                </a14:m>
                <a:r>
                  <a:rPr lang="en-US" sz="1600" dirty="0"/>
                  <a:t>: change in time</a:t>
                </a:r>
              </a:p>
            </p:txBody>
          </p:sp>
        </mc:Choice>
        <mc:Fallback xmlns="">
          <p:sp>
            <p:nvSpPr>
              <p:cNvPr id="11" name="TextBox 10">
                <a:extLst>
                  <a:ext uri="{FF2B5EF4-FFF2-40B4-BE49-F238E27FC236}">
                    <a16:creationId xmlns:a16="http://schemas.microsoft.com/office/drawing/2014/main" id="{C2F93917-6A1F-BA25-9AF5-CDC78430B1A9}"/>
                  </a:ext>
                </a:extLst>
              </p:cNvPr>
              <p:cNvSpPr txBox="1">
                <a:spLocks noRot="1" noChangeAspect="1" noMove="1" noResize="1" noEditPoints="1" noAdjustHandles="1" noChangeArrowheads="1" noChangeShapeType="1" noTextEdit="1"/>
              </p:cNvSpPr>
              <p:nvPr/>
            </p:nvSpPr>
            <p:spPr>
              <a:xfrm>
                <a:off x="4811630" y="2528807"/>
                <a:ext cx="4340948" cy="2622962"/>
              </a:xfrm>
              <a:prstGeom prst="rect">
                <a:avLst/>
              </a:prstGeom>
              <a:blipFill>
                <a:blip r:embed="rId4"/>
                <a:stretch>
                  <a:fillRect l="-843" t="-1395" b="-2093"/>
                </a:stretch>
              </a:blipFill>
            </p:spPr>
            <p:txBody>
              <a:bodyPr/>
              <a:lstStyle/>
              <a:p>
                <a:r>
                  <a:rPr lang="en-US">
                    <a:noFill/>
                  </a:rPr>
                  <a:t> </a:t>
                </a:r>
              </a:p>
            </p:txBody>
          </p:sp>
        </mc:Fallback>
      </mc:AlternateContent>
      <p:pic>
        <p:nvPicPr>
          <p:cNvPr id="4098" name="Picture 2">
            <a:extLst>
              <a:ext uri="{FF2B5EF4-FFF2-40B4-BE49-F238E27FC236}">
                <a16:creationId xmlns:a16="http://schemas.microsoft.com/office/drawing/2014/main" id="{7CD8893A-0780-AEC6-EE00-9AC7E3EF5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505"/>
          <a:stretch/>
        </p:blipFill>
        <p:spPr bwMode="auto">
          <a:xfrm>
            <a:off x="728091" y="1730996"/>
            <a:ext cx="2834201" cy="1681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C2D0B7-4BED-8E9A-2364-66A9BCEA29EB}"/>
              </a:ext>
            </a:extLst>
          </p:cNvPr>
          <p:cNvSpPr txBox="1"/>
          <p:nvPr/>
        </p:nvSpPr>
        <p:spPr>
          <a:xfrm>
            <a:off x="1068205" y="3412503"/>
            <a:ext cx="2153972" cy="215444"/>
          </a:xfrm>
          <a:prstGeom prst="rect">
            <a:avLst/>
          </a:prstGeom>
          <a:noFill/>
        </p:spPr>
        <p:txBody>
          <a:bodyPr wrap="square">
            <a:spAutoFit/>
          </a:bodyPr>
          <a:lstStyle/>
          <a:p>
            <a:pPr algn="ctr"/>
            <a:r>
              <a:rPr lang="en-US" sz="800" dirty="0"/>
              <a:t>Source: Robotics Stack Exchange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70B5651-EB76-8DD1-4993-FBBEB41CFAE5}"/>
                  </a:ext>
                </a:extLst>
              </p:cNvPr>
              <p:cNvSpPr txBox="1"/>
              <p:nvPr/>
            </p:nvSpPr>
            <p:spPr>
              <a:xfrm>
                <a:off x="4803052" y="0"/>
                <a:ext cx="4340948" cy="2491195"/>
              </a:xfrm>
              <a:prstGeom prst="rect">
                <a:avLst/>
              </a:prstGeom>
              <a:noFill/>
            </p:spPr>
            <p:txBody>
              <a:bodyPr wrap="square">
                <a:spAutoFit/>
              </a:bodyPr>
              <a:lstStyle/>
              <a:p>
                <a:pPr algn="ctr"/>
                <a:r>
                  <a:rPr lang="en-US" sz="1800" b="1" dirty="0"/>
                  <a:t>Equation </a:t>
                </a:r>
                <a:r>
                  <a:rPr lang="en-US" b="1" dirty="0"/>
                  <a:t>for Angular Velocity</a:t>
                </a: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𝑝</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en-US" sz="1800" b="0" i="1" smtClean="0">
                                  <a:latin typeface="Cambria Math" panose="02040503050406030204" pitchFamily="18" charset="0"/>
                                </a:rPr>
                                <m:t>1,2</m:t>
                              </m:r>
                            </m:sub>
                          </m:sSub>
                        </m:num>
                        <m:den>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en-US" sz="1800" b="0" i="1" smtClean="0">
                                  <a:latin typeface="Cambria Math" panose="02040503050406030204" pitchFamily="18" charset="0"/>
                                </a:rPr>
                                <m:t>𝑝</m:t>
                              </m:r>
                            </m:sub>
                          </m:sSub>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oMath>
                  </m:oMathPara>
                </a14:m>
                <a:endParaRPr lang="en-US" sz="1600" b="0" dirty="0">
                  <a:ea typeface="Cambria Math" panose="02040503050406030204" pitchFamily="18" charset="0"/>
                </a:endParaRPr>
              </a:p>
              <a:p>
                <a:r>
                  <a:rPr lang="en-US" sz="1600" dirty="0">
                    <a:ea typeface="Cambria Math" panose="02040503050406030204" pitchFamily="18" charset="0"/>
                  </a:rPr>
                  <a:t>Where:</a:t>
                </a:r>
              </a:p>
              <a:p>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𝜔</m:t>
                        </m:r>
                      </m:e>
                      <m:sub>
                        <m:r>
                          <a:rPr lang="en-US" sz="1600" i="1">
                            <a:latin typeface="Cambria Math" panose="02040503050406030204" pitchFamily="18" charset="0"/>
                          </a:rPr>
                          <m:t>𝑝</m:t>
                        </m:r>
                      </m:sub>
                    </m:sSub>
                  </m:oMath>
                </a14:m>
                <a:r>
                  <a:rPr lang="en-US" sz="1600" dirty="0"/>
                  <a:t>: payload angular velocity</a:t>
                </a:r>
              </a:p>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ea typeface="Cambria Math" panose="02040503050406030204" pitchFamily="18" charset="0"/>
                          </a:rPr>
                          <m:t>1</m:t>
                        </m:r>
                      </m:sub>
                    </m:sSub>
                  </m:oMath>
                </a14:m>
                <a:r>
                  <a:rPr lang="en-US" sz="1600" dirty="0"/>
                  <a:t>: motor #1 angular velocity</a:t>
                </a:r>
              </a:p>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ea typeface="Cambria Math" panose="02040503050406030204" pitchFamily="18" charset="0"/>
                          </a:rPr>
                          <m:t>2</m:t>
                        </m:r>
                      </m:sub>
                    </m:sSub>
                  </m:oMath>
                </a14:m>
                <a:r>
                  <a:rPr lang="en-US" sz="1600" dirty="0"/>
                  <a:t>: motor #2 angular velocity</a:t>
                </a:r>
              </a:p>
              <a:p>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a:rPr lang="en-US" sz="1600" i="1">
                            <a:latin typeface="Cambria Math" panose="02040503050406030204" pitchFamily="18" charset="0"/>
                          </a:rPr>
                          <m:t>1,2</m:t>
                        </m:r>
                      </m:sub>
                    </m:sSub>
                  </m:oMath>
                </a14:m>
                <a:r>
                  <a:rPr lang="en-US" sz="1600" dirty="0"/>
                  <a:t>: combined motors rotational inertia</a:t>
                </a:r>
              </a:p>
              <a:p>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𝑝</m:t>
                        </m:r>
                      </m:sub>
                    </m:sSub>
                  </m:oMath>
                </a14:m>
                <a:r>
                  <a:rPr lang="en-US" sz="1600" dirty="0"/>
                  <a:t>: payload rotational inertia</a:t>
                </a:r>
              </a:p>
            </p:txBody>
          </p:sp>
        </mc:Choice>
        <mc:Fallback xmlns="">
          <p:sp>
            <p:nvSpPr>
              <p:cNvPr id="4" name="TextBox 3">
                <a:extLst>
                  <a:ext uri="{FF2B5EF4-FFF2-40B4-BE49-F238E27FC236}">
                    <a16:creationId xmlns:a16="http://schemas.microsoft.com/office/drawing/2014/main" id="{370B5651-EB76-8DD1-4993-FBBEB41CFAE5}"/>
                  </a:ext>
                </a:extLst>
              </p:cNvPr>
              <p:cNvSpPr txBox="1">
                <a:spLocks noRot="1" noChangeAspect="1" noMove="1" noResize="1" noEditPoints="1" noAdjustHandles="1" noChangeArrowheads="1" noChangeShapeType="1" noTextEdit="1"/>
              </p:cNvSpPr>
              <p:nvPr/>
            </p:nvSpPr>
            <p:spPr>
              <a:xfrm>
                <a:off x="4803052" y="0"/>
                <a:ext cx="4340948" cy="2491195"/>
              </a:xfrm>
              <a:prstGeom prst="rect">
                <a:avLst/>
              </a:prstGeom>
              <a:blipFill>
                <a:blip r:embed="rId6"/>
                <a:stretch>
                  <a:fillRect l="-843" t="-1222" b="-1222"/>
                </a:stretch>
              </a:blipFill>
            </p:spPr>
            <p:txBody>
              <a:bodyPr/>
              <a:lstStyle/>
              <a:p>
                <a:r>
                  <a:rPr lang="en-US">
                    <a:noFill/>
                  </a:rPr>
                  <a:t> </a:t>
                </a:r>
              </a:p>
            </p:txBody>
          </p:sp>
        </mc:Fallback>
      </mc:AlternateContent>
    </p:spTree>
    <p:extLst>
      <p:ext uri="{BB962C8B-B14F-4D97-AF65-F5344CB8AC3E}">
        <p14:creationId xmlns:p14="http://schemas.microsoft.com/office/powerpoint/2010/main" val="112825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8" name="Picture 14">
            <a:extLst>
              <a:ext uri="{FF2B5EF4-FFF2-40B4-BE49-F238E27FC236}">
                <a16:creationId xmlns:a16="http://schemas.microsoft.com/office/drawing/2014/main" id="{292D0DDF-0064-4BCE-9720-9A06C190B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18;p89">
            <a:extLst>
              <a:ext uri="{FF2B5EF4-FFF2-40B4-BE49-F238E27FC236}">
                <a16:creationId xmlns:a16="http://schemas.microsoft.com/office/drawing/2014/main" id="{646068CF-1249-9373-F673-79D8F816380F}"/>
              </a:ext>
            </a:extLst>
          </p:cNvPr>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600" dirty="0"/>
              <a:t>Testing</a:t>
            </a:r>
          </a:p>
          <a:p>
            <a:pPr marL="0" lvl="0" indent="0" algn="l" rtl="0">
              <a:lnSpc>
                <a:spcPct val="100000"/>
              </a:lnSpc>
              <a:spcBef>
                <a:spcPts val="0"/>
              </a:spcBef>
              <a:spcAft>
                <a:spcPts val="0"/>
              </a:spcAft>
              <a:buSzPts val="3000"/>
              <a:buNone/>
            </a:pPr>
            <a:r>
              <a:rPr lang="en-US" sz="1800" dirty="0">
                <a:solidFill>
                  <a:schemeClr val="lt1"/>
                </a:solidFill>
                <a:highlight>
                  <a:schemeClr val="dk1"/>
                </a:highlight>
              </a:rPr>
              <a:t>Vacuum, Thermal, Tracking, Drop Test</a:t>
            </a:r>
          </a:p>
        </p:txBody>
      </p:sp>
      <p:sp>
        <p:nvSpPr>
          <p:cNvPr id="3" name="TextBox 2">
            <a:extLst>
              <a:ext uri="{FF2B5EF4-FFF2-40B4-BE49-F238E27FC236}">
                <a16:creationId xmlns:a16="http://schemas.microsoft.com/office/drawing/2014/main" id="{267EF998-C6CB-BF57-45C2-F6439AADF893}"/>
              </a:ext>
            </a:extLst>
          </p:cNvPr>
          <p:cNvSpPr txBox="1"/>
          <p:nvPr/>
        </p:nvSpPr>
        <p:spPr>
          <a:xfrm>
            <a:off x="854713" y="1318531"/>
            <a:ext cx="486681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-50</a:t>
            </a:r>
            <a:r>
              <a:rPr lang="en-US" dirty="0">
                <a:latin typeface="Calibri" panose="020F0502020204030204" pitchFamily="34" charset="0"/>
                <a:ea typeface="Calibri" panose="020F0502020204030204" pitchFamily="34" charset="0"/>
                <a:cs typeface="Calibri" panose="020F0502020204030204" pitchFamily="34" charset="0"/>
              </a:rPr>
              <a:t>⁰</a:t>
            </a:r>
            <a:r>
              <a:rPr lang="en-US" dirty="0"/>
              <a:t> C for 15 Minutes</a:t>
            </a:r>
          </a:p>
          <a:p>
            <a:pPr marL="285750" indent="-285750">
              <a:buFont typeface="Arial" panose="020B0604020202020204" pitchFamily="34" charset="0"/>
              <a:buChar char="•"/>
            </a:pPr>
            <a:r>
              <a:rPr lang="en-US" dirty="0"/>
              <a:t>20-Foot Drop Test</a:t>
            </a:r>
          </a:p>
          <a:p>
            <a:pPr marL="285750" indent="-285750">
              <a:buFont typeface="Arial" panose="020B0604020202020204" pitchFamily="34" charset="0"/>
              <a:buChar char="•"/>
            </a:pPr>
            <a:r>
              <a:rPr lang="en-US" dirty="0"/>
              <a:t>Flashlight Tracking Using OpenCV</a:t>
            </a:r>
          </a:p>
          <a:p>
            <a:pPr marL="285750" indent="-285750">
              <a:buFont typeface="Arial" panose="020B0604020202020204" pitchFamily="34" charset="0"/>
              <a:buChar char="•"/>
            </a:pPr>
            <a:r>
              <a:rPr lang="en-US" dirty="0"/>
              <a:t>Manual Control Tests at 1,000 Pascals</a:t>
            </a:r>
          </a:p>
        </p:txBody>
      </p:sp>
      <p:pic>
        <p:nvPicPr>
          <p:cNvPr id="1026" name="Picture 2">
            <a:extLst>
              <a:ext uri="{FF2B5EF4-FFF2-40B4-BE49-F238E27FC236}">
                <a16:creationId xmlns:a16="http://schemas.microsoft.com/office/drawing/2014/main" id="{2A754467-AF94-0C65-3B55-6447F3C17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984" y="801300"/>
            <a:ext cx="2394667" cy="179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4A1133-A3A8-C2E0-24A4-9815BCB0C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984" y="2597300"/>
            <a:ext cx="2394667" cy="179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1B465F-5310-6FB8-D58E-BA1BEFECA3FB}"/>
              </a:ext>
            </a:extLst>
          </p:cNvPr>
          <p:cNvSpPr txBox="1"/>
          <p:nvPr/>
        </p:nvSpPr>
        <p:spPr>
          <a:xfrm>
            <a:off x="6108690" y="4448548"/>
            <a:ext cx="2483254" cy="215444"/>
          </a:xfrm>
          <a:prstGeom prst="rect">
            <a:avLst/>
          </a:prstGeom>
          <a:noFill/>
        </p:spPr>
        <p:txBody>
          <a:bodyPr wrap="square">
            <a:spAutoFit/>
          </a:bodyPr>
          <a:lstStyle/>
          <a:p>
            <a:pPr algn="ctr"/>
            <a:r>
              <a:rPr lang="en-US" sz="800" dirty="0"/>
              <a:t>Source: Scott Clemens</a:t>
            </a:r>
          </a:p>
        </p:txBody>
      </p:sp>
      <p:pic>
        <p:nvPicPr>
          <p:cNvPr id="1030" name="Picture 6">
            <a:extLst>
              <a:ext uri="{FF2B5EF4-FFF2-40B4-BE49-F238E27FC236}">
                <a16:creationId xmlns:a16="http://schemas.microsoft.com/office/drawing/2014/main" id="{0422F754-B175-AC35-26D1-DE5DAED56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245" y="2703049"/>
            <a:ext cx="2708433" cy="2031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A machine with red ropes&#10;&#10;Description automatically generated">
            <a:extLst>
              <a:ext uri="{FF2B5EF4-FFF2-40B4-BE49-F238E27FC236}">
                <a16:creationId xmlns:a16="http://schemas.microsoft.com/office/drawing/2014/main" id="{6A402648-2D47-C60B-F583-E2B31F80825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5000"/>
                    </a14:imgEffect>
                  </a14:imgLayer>
                </a14:imgProps>
              </a:ext>
            </a:extLst>
          </a:blip>
          <a:srcRect l="29929" r="29929"/>
          <a:stretch/>
        </p:blipFill>
        <p:spPr>
          <a:xfrm>
            <a:off x="978283" y="2698619"/>
            <a:ext cx="1449657" cy="2031325"/>
          </a:xfrm>
          <a:prstGeom prst="rect">
            <a:avLst/>
          </a:prstGeom>
          <a:ln>
            <a:solidFill>
              <a:schemeClr val="tx1"/>
            </a:solidFill>
          </a:ln>
        </p:spPr>
      </p:pic>
    </p:spTree>
    <p:extLst>
      <p:ext uri="{BB962C8B-B14F-4D97-AF65-F5344CB8AC3E}">
        <p14:creationId xmlns:p14="http://schemas.microsoft.com/office/powerpoint/2010/main" val="1863791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8" name="Picture 14">
            <a:extLst>
              <a:ext uri="{FF2B5EF4-FFF2-40B4-BE49-F238E27FC236}">
                <a16:creationId xmlns:a16="http://schemas.microsoft.com/office/drawing/2014/main" id="{292D0DDF-0064-4BCE-9720-9A06C190B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236421"/>
            <a:ext cx="640556" cy="85514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18;p89">
            <a:extLst>
              <a:ext uri="{FF2B5EF4-FFF2-40B4-BE49-F238E27FC236}">
                <a16:creationId xmlns:a16="http://schemas.microsoft.com/office/drawing/2014/main" id="{646068CF-1249-9373-F673-79D8F816380F}"/>
              </a:ext>
            </a:extLst>
          </p:cNvPr>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600" dirty="0"/>
              <a:t>Testing</a:t>
            </a:r>
          </a:p>
          <a:p>
            <a:pPr marL="0" lvl="0" indent="0" algn="l" rtl="0">
              <a:lnSpc>
                <a:spcPct val="100000"/>
              </a:lnSpc>
              <a:spcBef>
                <a:spcPts val="0"/>
              </a:spcBef>
              <a:spcAft>
                <a:spcPts val="0"/>
              </a:spcAft>
              <a:buSzPts val="3000"/>
              <a:buNone/>
            </a:pPr>
            <a:r>
              <a:rPr lang="en-US" sz="1800" dirty="0">
                <a:solidFill>
                  <a:schemeClr val="lt1"/>
                </a:solidFill>
                <a:highlight>
                  <a:schemeClr val="dk1"/>
                </a:highlight>
              </a:rPr>
              <a:t>Stabilization Analysis</a:t>
            </a:r>
          </a:p>
        </p:txBody>
      </p:sp>
      <p:pic>
        <p:nvPicPr>
          <p:cNvPr id="5" name="Picture 4" descr="A machine attached to a hook&#10;&#10;Description automatically generated">
            <a:extLst>
              <a:ext uri="{FF2B5EF4-FFF2-40B4-BE49-F238E27FC236}">
                <a16:creationId xmlns:a16="http://schemas.microsoft.com/office/drawing/2014/main" id="{CA97C862-8DC4-DB4D-3E3C-4418B9D5322A}"/>
              </a:ext>
            </a:extLst>
          </p:cNvPr>
          <p:cNvPicPr>
            <a:picLocks noChangeAspect="1"/>
          </p:cNvPicPr>
          <p:nvPr/>
        </p:nvPicPr>
        <p:blipFill>
          <a:blip r:embed="rId4"/>
          <a:stretch>
            <a:fillRect/>
          </a:stretch>
        </p:blipFill>
        <p:spPr>
          <a:xfrm>
            <a:off x="3540055" y="447266"/>
            <a:ext cx="2372716" cy="4216728"/>
          </a:xfrm>
          <a:prstGeom prst="rect">
            <a:avLst/>
          </a:prstGeom>
          <a:ln>
            <a:solidFill>
              <a:schemeClr val="tx1"/>
            </a:solidFill>
          </a:ln>
        </p:spPr>
      </p:pic>
      <p:pic>
        <p:nvPicPr>
          <p:cNvPr id="10" name="Picture 9" descr="A computer on a desk&#10;&#10;Description automatically generated">
            <a:extLst>
              <a:ext uri="{FF2B5EF4-FFF2-40B4-BE49-F238E27FC236}">
                <a16:creationId xmlns:a16="http://schemas.microsoft.com/office/drawing/2014/main" id="{C02E89D4-FA29-0654-08C9-3E4A163D7AC5}"/>
              </a:ext>
            </a:extLst>
          </p:cNvPr>
          <p:cNvPicPr>
            <a:picLocks noChangeAspect="1"/>
          </p:cNvPicPr>
          <p:nvPr/>
        </p:nvPicPr>
        <p:blipFill>
          <a:blip r:embed="rId5"/>
          <a:stretch>
            <a:fillRect/>
          </a:stretch>
        </p:blipFill>
        <p:spPr>
          <a:xfrm>
            <a:off x="6459583" y="447263"/>
            <a:ext cx="2372717" cy="4216730"/>
          </a:xfrm>
          <a:prstGeom prst="rect">
            <a:avLst/>
          </a:prstGeom>
          <a:ln>
            <a:solidFill>
              <a:schemeClr val="tx1"/>
            </a:solidFill>
          </a:ln>
        </p:spPr>
      </p:pic>
      <p:sp>
        <p:nvSpPr>
          <p:cNvPr id="13" name="TextBox 12">
            <a:extLst>
              <a:ext uri="{FF2B5EF4-FFF2-40B4-BE49-F238E27FC236}">
                <a16:creationId xmlns:a16="http://schemas.microsoft.com/office/drawing/2014/main" id="{0B5E064A-CE48-4E0E-E845-70C15159F19F}"/>
              </a:ext>
            </a:extLst>
          </p:cNvPr>
          <p:cNvSpPr txBox="1"/>
          <p:nvPr/>
        </p:nvSpPr>
        <p:spPr>
          <a:xfrm>
            <a:off x="677068" y="1318531"/>
            <a:ext cx="271274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Stabilized Mode on PX4 Platform</a:t>
            </a:r>
          </a:p>
          <a:p>
            <a:pPr marL="285750" indent="-285750">
              <a:buFont typeface="Arial" panose="020B0604020202020204" pitchFamily="34" charset="0"/>
              <a:buChar char="•"/>
            </a:pPr>
            <a:r>
              <a:rPr lang="en-US" dirty="0"/>
              <a:t>Oscillations from Overshoot</a:t>
            </a:r>
          </a:p>
          <a:p>
            <a:pPr marL="742950" lvl="1" indent="-285750">
              <a:buFont typeface="Arial" panose="020B0604020202020204" pitchFamily="34" charset="0"/>
              <a:buChar char="•"/>
            </a:pPr>
            <a:r>
              <a:rPr lang="en-US" dirty="0"/>
              <a:t>No Dampening</a:t>
            </a:r>
          </a:p>
          <a:p>
            <a:pPr marL="285750" indent="-285750">
              <a:buFont typeface="Arial" panose="020B0604020202020204" pitchFamily="34" charset="0"/>
              <a:buChar char="•"/>
            </a:pPr>
            <a:r>
              <a:rPr lang="en-US"/>
              <a:t>Slower </a:t>
            </a:r>
            <a:r>
              <a:rPr lang="en-US" dirty="0"/>
              <a:t>Velocity for Tracking Method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7734656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TM10001115[[fn=Parcel]]</Template>
  <TotalTime>4042</TotalTime>
  <Words>587</Words>
  <Application>Microsoft Office PowerPoint</Application>
  <PresentationFormat>On-screen Show (16:9)</PresentationFormat>
  <Paragraphs>109</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Cambria Math</vt:lpstr>
      <vt:lpstr>Gill Sans MT</vt:lpstr>
      <vt:lpstr>Open Sans</vt:lpstr>
      <vt:lpstr>Parcel</vt:lpstr>
      <vt:lpstr>Autonomous High-Altitude Balloon Payload</vt:lpstr>
      <vt:lpstr>PowerPoint Presentation</vt:lpstr>
      <vt:lpstr>Mission Statement </vt:lpstr>
      <vt:lpstr>System System Block Diagram</vt:lpstr>
      <vt:lpstr>System Communication</vt:lpstr>
      <vt:lpstr>System Capabilities</vt:lpstr>
      <vt:lpstr>Methodology Rotational Motion</vt:lpstr>
      <vt:lpstr>Testing Vacuum, Thermal, Tracking, Drop Test</vt:lpstr>
      <vt:lpstr>Testing Stabilization Analysis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Rocket Trajectories</dc:title>
  <dc:creator>Michelle A. Coe</dc:creator>
  <cp:lastModifiedBy>Michelle A. Coe</cp:lastModifiedBy>
  <cp:revision>164</cp:revision>
  <dcterms:modified xsi:type="dcterms:W3CDTF">2024-04-09T22:33:02Z</dcterms:modified>
</cp:coreProperties>
</file>